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6" r:id="rId5"/>
    <p:sldId id="296" r:id="rId6"/>
    <p:sldId id="303" r:id="rId7"/>
    <p:sldId id="307" r:id="rId8"/>
    <p:sldId id="298" r:id="rId9"/>
    <p:sldId id="306" r:id="rId10"/>
    <p:sldId id="268" r:id="rId11"/>
    <p:sldId id="300" r:id="rId12"/>
    <p:sldId id="301" r:id="rId13"/>
    <p:sldId id="299"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y.deerberg@bmfsfj.bund.de" initials="ro" lastIdx="4" clrIdx="0">
    <p:extLst>
      <p:ext uri="{19B8F6BF-5375-455C-9EA6-DF929625EA0E}">
        <p15:presenceInfo xmlns:p15="http://schemas.microsoft.com/office/powerpoint/2012/main" userId="S::urn:spo:guest#romy.deerberg@bmfsfj.bund.de::" providerId="AD"/>
      </p:ext>
    </p:extLst>
  </p:cmAuthor>
  <p:cmAuthor id="2" name="florian.kraupa@bmfsfj.bund.de" initials="fl" lastIdx="2" clrIdx="1">
    <p:extLst>
      <p:ext uri="{19B8F6BF-5375-455C-9EA6-DF929625EA0E}">
        <p15:presenceInfo xmlns:p15="http://schemas.microsoft.com/office/powerpoint/2012/main" userId="S::urn:spo:guest#florian.kraupa@bmfsfj.bund.de::" providerId="AD"/>
      </p:ext>
    </p:extLst>
  </p:cmAuthor>
  <p:cmAuthor id="3" name="Hedwig Diekwisch" initials="HD" lastIdx="1" clrIdx="2">
    <p:extLst>
      <p:ext uri="{19B8F6BF-5375-455C-9EA6-DF929625EA0E}">
        <p15:presenceInfo xmlns:p15="http://schemas.microsoft.com/office/powerpoint/2012/main" userId="S::diekwisch@kompetenzz.de::91727114-5c3b-448d-864d-767222394650" providerId="AD"/>
      </p:ext>
    </p:extLst>
  </p:cmAuthor>
  <p:cmAuthor id="4" name="Winnie Rüter" initials="WR" lastIdx="1" clrIdx="3">
    <p:extLst>
      <p:ext uri="{19B8F6BF-5375-455C-9EA6-DF929625EA0E}">
        <p15:presenceInfo xmlns:p15="http://schemas.microsoft.com/office/powerpoint/2012/main" userId="S::rueter@kompetenzz.de::1a1c5177-8fba-4192-982f-a66038f87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D80"/>
    <a:srgbClr val="575756"/>
    <a:srgbClr val="3DA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78E778-3469-B7F3-3828-B7F661BDB6B4}" v="294" dt="2021-09-20T12:34:28.691"/>
    <p1510:client id="{B0AEA226-36CA-4AD3-960D-9A6F7F69127E}" v="3" dt="2021-09-20T13:04:58.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guide orient="horz" pos="1003"/>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76C95-AC3F-43C0-8C88-C137C821FDCD}" type="datetimeFigureOut">
              <a:rPr lang="de-DE" smtClean="0"/>
              <a:t>20.09.2021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38C47-F0C5-4D37-B530-6491DEDE716A}" type="slidenum">
              <a:rPr lang="de-DE" smtClean="0"/>
              <a:t>‹Nr.›</a:t>
            </a:fld>
            <a:endParaRPr lang="de-DE"/>
          </a:p>
        </p:txBody>
      </p:sp>
    </p:spTree>
    <p:extLst>
      <p:ext uri="{BB962C8B-B14F-4D97-AF65-F5344CB8AC3E}">
        <p14:creationId xmlns:p14="http://schemas.microsoft.com/office/powerpoint/2010/main" val="205820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zukunftswerkstatt-kommunen.d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Anmerkung Kirner:</a:t>
            </a:r>
          </a:p>
          <a:p>
            <a:r>
              <a:rPr lang="de-DE" sz="1800">
                <a:effectLst/>
                <a:latin typeface="Segoe UI" panose="020B0502040204020203" pitchFamily="34" charset="0"/>
              </a:rPr>
              <a:t>wenn man davon ausgeht, dass sich hier Menschen treffen die neugierig, aber nicht nur wohlwollend gegenüber der ZWK sind, muss man aufpassen, dass das nicht technokratisch wirkt; wenn wir die </a:t>
            </a:r>
            <a:r>
              <a:rPr lang="de-DE" sz="1800" err="1">
                <a:effectLst/>
                <a:latin typeface="Segoe UI" panose="020B0502040204020203" pitchFamily="34" charset="0"/>
              </a:rPr>
              <a:t>orga</a:t>
            </a:r>
            <a:r>
              <a:rPr lang="de-DE" sz="1800">
                <a:effectLst/>
                <a:latin typeface="Segoe UI" panose="020B0502040204020203" pitchFamily="34" charset="0"/>
              </a:rPr>
              <a:t>-Infos lassen wollen - wogegen nichts spricht - müssen wir aber noch die Chancen an den Anfang setzen und werben, was der Mehrwert der ZWK ist, also z.B. externe Sicht durch gute Beratung (nicht Beratung der Tanker wie Kienbaum , PWC etc.), das Alleinstellungsmerkmal der "Themenfreiheit", dass wir nichts überstülpen, und Gestaltungsfreiheit durch die Kommunen.</a:t>
            </a:r>
            <a:endParaRPr lang="de-DE" sz="1800">
              <a:effectLst/>
              <a:latin typeface="Arial" panose="020B0604020202020204" pitchFamily="34" charset="0"/>
            </a:endParaRPr>
          </a:p>
          <a:p>
            <a:r>
              <a:rPr lang="de-DE" sz="1800">
                <a:effectLst/>
                <a:latin typeface="Segoe UI" panose="020B0502040204020203" pitchFamily="34" charset="0"/>
              </a:rPr>
              <a:t>Ich möchte dringend dafür plädieren, dazu noch Folien zu ergänzen </a:t>
            </a:r>
            <a:endParaRPr lang="de-DE" sz="1800">
              <a:effectLst/>
              <a:latin typeface="Arial" panose="020B0604020202020204" pitchFamily="34" charset="0"/>
            </a:endParaRPr>
          </a:p>
          <a:p>
            <a:endParaRPr lang="de-DE"/>
          </a:p>
        </p:txBody>
      </p:sp>
      <p:sp>
        <p:nvSpPr>
          <p:cNvPr id="4" name="Foliennummernplatzhalter 3"/>
          <p:cNvSpPr>
            <a:spLocks noGrp="1"/>
          </p:cNvSpPr>
          <p:nvPr>
            <p:ph type="sldNum" sz="quarter" idx="5"/>
          </p:nvPr>
        </p:nvSpPr>
        <p:spPr/>
        <p:txBody>
          <a:bodyPr/>
          <a:lstStyle/>
          <a:p>
            <a:fld id="{49D38C47-F0C5-4D37-B530-6491DEDE716A}" type="slidenum">
              <a:rPr lang="de-DE" smtClean="0"/>
              <a:t>1</a:t>
            </a:fld>
            <a:endParaRPr lang="de-DE"/>
          </a:p>
        </p:txBody>
      </p:sp>
    </p:spTree>
    <p:extLst>
      <p:ext uri="{BB962C8B-B14F-4D97-AF65-F5344CB8AC3E}">
        <p14:creationId xmlns:p14="http://schemas.microsoft.com/office/powerpoint/2010/main" val="3003125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cs typeface="Calibri"/>
            </a:endParaRPr>
          </a:p>
        </p:txBody>
      </p:sp>
      <p:sp>
        <p:nvSpPr>
          <p:cNvPr id="4" name="Foliennummernplatzhalter 3"/>
          <p:cNvSpPr>
            <a:spLocks noGrp="1"/>
          </p:cNvSpPr>
          <p:nvPr>
            <p:ph type="sldNum" sz="quarter" idx="5"/>
          </p:nvPr>
        </p:nvSpPr>
        <p:spPr/>
        <p:txBody>
          <a:bodyPr/>
          <a:lstStyle/>
          <a:p>
            <a:fld id="{39721A85-9DBF-B248-BD3F-A1D8CEB65FBC}" type="slidenum">
              <a:rPr lang="de-DE" smtClean="0"/>
              <a:t>10</a:t>
            </a:fld>
            <a:endParaRPr lang="de-DE"/>
          </a:p>
        </p:txBody>
      </p:sp>
    </p:spTree>
    <p:extLst>
      <p:ext uri="{BB962C8B-B14F-4D97-AF65-F5344CB8AC3E}">
        <p14:creationId xmlns:p14="http://schemas.microsoft.com/office/powerpoint/2010/main" val="43393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solidFill>
                  <a:srgbClr val="FF0000"/>
                </a:solidFill>
                <a:cs typeface="Calibri"/>
              </a:rPr>
              <a:t>Schwerpunkt: Integration</a:t>
            </a:r>
            <a:endParaRPr lang="de-DE" b="0">
              <a:solidFill>
                <a:srgbClr val="FF0000"/>
              </a:solidFill>
              <a:latin typeface="+mn-lt"/>
              <a:cs typeface="Calibri"/>
            </a:endParaRPr>
          </a:p>
        </p:txBody>
      </p:sp>
      <p:sp>
        <p:nvSpPr>
          <p:cNvPr id="4" name="Foliennummernplatzhalter 3"/>
          <p:cNvSpPr>
            <a:spLocks noGrp="1"/>
          </p:cNvSpPr>
          <p:nvPr>
            <p:ph type="sldNum" sz="quarter" idx="5"/>
          </p:nvPr>
        </p:nvSpPr>
        <p:spPr/>
        <p:txBody>
          <a:bodyPr/>
          <a:lstStyle/>
          <a:p>
            <a:fld id="{39721A85-9DBF-B248-BD3F-A1D8CEB65FBC}" type="slidenum">
              <a:rPr lang="de-DE" smtClean="0"/>
              <a:t>2</a:t>
            </a:fld>
            <a:endParaRPr lang="de-DE"/>
          </a:p>
        </p:txBody>
      </p:sp>
    </p:spTree>
    <p:extLst>
      <p:ext uri="{BB962C8B-B14F-4D97-AF65-F5344CB8AC3E}">
        <p14:creationId xmlns:p14="http://schemas.microsoft.com/office/powerpoint/2010/main" val="100811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solidFill>
                  <a:srgbClr val="FF0000"/>
                </a:solidFill>
                <a:cs typeface="Calibri"/>
              </a:rPr>
              <a:t>Sprechnotiz: zu Austausch &gt; </a:t>
            </a:r>
            <a:r>
              <a:rPr lang="de-DE" err="1">
                <a:solidFill>
                  <a:srgbClr val="FF0000"/>
                </a:solidFill>
                <a:cs typeface="Calibri"/>
              </a:rPr>
              <a:t>Mentoringformate</a:t>
            </a:r>
            <a:r>
              <a:rPr lang="de-DE">
                <a:solidFill>
                  <a:srgbClr val="FF0000"/>
                </a:solidFill>
                <a:cs typeface="Calibri"/>
              </a:rPr>
              <a:t> erwähnen, schon Kommunen, die mit 5-Schritte-Systematik vertraut sind. </a:t>
            </a:r>
            <a:endParaRPr lang="de-DE" b="0">
              <a:solidFill>
                <a:srgbClr val="FF0000"/>
              </a:solidFill>
              <a:latin typeface="+mn-lt"/>
              <a:cs typeface="Calibri"/>
            </a:endParaRPr>
          </a:p>
        </p:txBody>
      </p:sp>
      <p:sp>
        <p:nvSpPr>
          <p:cNvPr id="4" name="Foliennummernplatzhalter 3"/>
          <p:cNvSpPr>
            <a:spLocks noGrp="1"/>
          </p:cNvSpPr>
          <p:nvPr>
            <p:ph type="sldNum" sz="quarter" idx="5"/>
          </p:nvPr>
        </p:nvSpPr>
        <p:spPr/>
        <p:txBody>
          <a:bodyPr/>
          <a:lstStyle/>
          <a:p>
            <a:fld id="{39721A85-9DBF-B248-BD3F-A1D8CEB65FBC}" type="slidenum">
              <a:rPr lang="de-DE" smtClean="0"/>
              <a:t>3</a:t>
            </a:fld>
            <a:endParaRPr lang="de-DE"/>
          </a:p>
        </p:txBody>
      </p:sp>
    </p:spTree>
    <p:extLst>
      <p:ext uri="{BB962C8B-B14F-4D97-AF65-F5344CB8AC3E}">
        <p14:creationId xmlns:p14="http://schemas.microsoft.com/office/powerpoint/2010/main" val="222111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cs typeface="Calibri"/>
              </a:rPr>
              <a:t>Externe Beratung &gt; Blick von außen</a:t>
            </a:r>
            <a:endParaRPr lang="de-DE"/>
          </a:p>
          <a:p>
            <a:endParaRPr lang="de-DE"/>
          </a:p>
          <a:p>
            <a:r>
              <a:rPr lang="de-DE"/>
              <a:t>SERVICE</a:t>
            </a:r>
          </a:p>
          <a:p>
            <a:r>
              <a:rPr lang="de-DE"/>
              <a:t>Informationsplattform</a:t>
            </a:r>
          </a:p>
          <a:p>
            <a:r>
              <a:rPr lang="de-DE"/>
              <a:t>Beratungs-Pool </a:t>
            </a:r>
          </a:p>
          <a:p>
            <a:r>
              <a:rPr lang="de-DE"/>
              <a:t>Presse- und Öffentlichkeitsarbeit</a:t>
            </a:r>
          </a:p>
          <a:p>
            <a:r>
              <a:rPr lang="de-DE"/>
              <a:t>Werkstatttreffen vor Ort, Online-Seminare, </a:t>
            </a:r>
            <a:br>
              <a:rPr lang="de-DE"/>
            </a:br>
            <a:r>
              <a:rPr lang="de-DE"/>
              <a:t>Fachdiskurse (Berlin)</a:t>
            </a:r>
          </a:p>
          <a:p>
            <a:r>
              <a:rPr lang="de-DE"/>
              <a:t>Hinweise auf Fördermöglichkeiten</a:t>
            </a:r>
          </a:p>
          <a:p>
            <a:r>
              <a:rPr lang="de-DE"/>
              <a:t>ERGEBNISTRANSFER</a:t>
            </a:r>
          </a:p>
          <a:p>
            <a:r>
              <a:rPr lang="de-DE"/>
              <a:t>Werkzeuge</a:t>
            </a:r>
          </a:p>
          <a:p>
            <a:r>
              <a:rPr lang="de-DE"/>
              <a:t>Fachvorträge</a:t>
            </a:r>
          </a:p>
          <a:p>
            <a:endParaRPr lang="de-DE"/>
          </a:p>
          <a:p>
            <a:r>
              <a:rPr lang="de-DE"/>
              <a:t>ADMINISTRATION</a:t>
            </a:r>
          </a:p>
          <a:p>
            <a:r>
              <a:rPr lang="de-DE"/>
              <a:t>Weiterleitung und Administrierung der Beratungs- und Sachmittel für die </a:t>
            </a:r>
            <a:br>
              <a:rPr lang="de-DE"/>
            </a:br>
            <a:r>
              <a:rPr lang="de-DE"/>
              <a:t>ZWK-Kommunen</a:t>
            </a:r>
          </a:p>
          <a:p>
            <a:endParaRPr lang="de-DE"/>
          </a:p>
          <a:p>
            <a:r>
              <a:rPr lang="de-DE"/>
              <a:t>Sachkosten für ÖA-Formate der Kommune</a:t>
            </a:r>
          </a:p>
          <a:p>
            <a:endParaRPr lang="de-DE">
              <a:cs typeface="Calibri"/>
            </a:endParaRPr>
          </a:p>
          <a:p>
            <a:pPr marL="342900" indent="-342900">
              <a:buFont typeface="Arial" panose="020B0604020202020204" pitchFamily="34" charset="0"/>
              <a:buChar char="•"/>
            </a:pPr>
            <a:r>
              <a:rPr lang="de-DE" sz="900">
                <a:solidFill>
                  <a:srgbClr val="575756"/>
                </a:solidFill>
                <a:latin typeface="PT Sans"/>
              </a:rPr>
              <a:t>Ein Programm, das Sie unterstützt, die wichtigen Themen in Ihrer Kommune zu identifizieren und individuell angepasste Lösungen zu finden –</a:t>
            </a:r>
          </a:p>
          <a:p>
            <a:pPr marL="342900" indent="-342900">
              <a:buFont typeface="Arial" panose="020B0604020202020204" pitchFamily="34" charset="0"/>
              <a:buChar char="•"/>
            </a:pPr>
            <a:r>
              <a:rPr lang="de-DE" sz="900">
                <a:solidFill>
                  <a:srgbClr val="575756"/>
                </a:solidFill>
                <a:latin typeface="PT Sans"/>
              </a:rPr>
              <a:t>Laufzeit: 2021 bis 2024 / 40.000 Euro Fördermittel pro Kommune und Jahr</a:t>
            </a:r>
          </a:p>
          <a:p>
            <a:pPr marL="342900" indent="-342900">
              <a:buFont typeface="Arial" panose="020B0604020202020204" pitchFamily="34" charset="0"/>
              <a:buChar char="•"/>
            </a:pPr>
            <a:r>
              <a:rPr lang="de-DE" sz="900">
                <a:solidFill>
                  <a:srgbClr val="575756"/>
                </a:solidFill>
                <a:latin typeface="PT Sans"/>
              </a:rPr>
              <a:t>Eine bewährte </a:t>
            </a:r>
            <a:r>
              <a:rPr lang="de-DE" sz="900" b="0">
                <a:solidFill>
                  <a:srgbClr val="575756"/>
                </a:solidFill>
                <a:latin typeface="PT Sans"/>
              </a:rPr>
              <a:t>fünfstufige Projektsystematik, die diesen Prozess strukturieren hilft</a:t>
            </a:r>
          </a:p>
          <a:p>
            <a:pPr marL="342900" indent="-342900">
              <a:buFont typeface="Arial" panose="020B0604020202020204" pitchFamily="34" charset="0"/>
              <a:buChar char="•"/>
            </a:pPr>
            <a:r>
              <a:rPr lang="de-DE" sz="900" b="0">
                <a:solidFill>
                  <a:srgbClr val="575756"/>
                </a:solidFill>
                <a:latin typeface="PT Sans"/>
              </a:rPr>
              <a:t>Eine kontinuierliche Prozessbegleitung, die den Blick von außen wahrt</a:t>
            </a:r>
          </a:p>
          <a:p>
            <a:pPr marL="342900" indent="-342900">
              <a:buFont typeface="Arial" panose="020B0604020202020204" pitchFamily="34" charset="0"/>
              <a:buChar char="•"/>
            </a:pPr>
            <a:r>
              <a:rPr lang="de-DE" sz="900" b="0">
                <a:solidFill>
                  <a:srgbClr val="575756"/>
                </a:solidFill>
                <a:latin typeface="PT Sans"/>
              </a:rPr>
              <a:t>Eine wissenschaftliche strategische Projektbegleitung / </a:t>
            </a:r>
            <a:r>
              <a:rPr lang="de-DE" sz="900">
                <a:solidFill>
                  <a:srgbClr val="575756"/>
                </a:solidFill>
                <a:latin typeface="PT Sans"/>
              </a:rPr>
              <a:t>Prof. Dr. Martina Wegner</a:t>
            </a:r>
          </a:p>
          <a:p>
            <a:pPr marL="342900" indent="-342900">
              <a:buFont typeface="Arial" panose="020B0604020202020204" pitchFamily="34" charset="0"/>
              <a:buChar char="•"/>
            </a:pPr>
            <a:r>
              <a:rPr lang="de-DE" sz="900">
                <a:solidFill>
                  <a:srgbClr val="575756"/>
                </a:solidFill>
                <a:latin typeface="PT Sans"/>
              </a:rPr>
              <a:t>Austausch und Vernetzung mit 39 ZWK-Kommunen</a:t>
            </a:r>
          </a:p>
          <a:p>
            <a:pPr marL="342900" indent="-342900">
              <a:buFont typeface="Arial" panose="020B0604020202020204" pitchFamily="34" charset="0"/>
              <a:buChar char="•"/>
            </a:pPr>
            <a:r>
              <a:rPr lang="de-DE" sz="900">
                <a:solidFill>
                  <a:srgbClr val="575756"/>
                </a:solidFill>
                <a:latin typeface="PT Sans"/>
              </a:rPr>
              <a:t>Support durch die Geschäftsstelle beim Kompetenzzentrum Technik-</a:t>
            </a:r>
            <a:r>
              <a:rPr lang="de-DE" sz="900" err="1">
                <a:solidFill>
                  <a:srgbClr val="575756"/>
                </a:solidFill>
                <a:latin typeface="PT Sans"/>
              </a:rPr>
              <a:t>Diversity</a:t>
            </a:r>
            <a:r>
              <a:rPr lang="de-DE" sz="900">
                <a:solidFill>
                  <a:srgbClr val="575756"/>
                </a:solidFill>
                <a:latin typeface="PT Sans"/>
              </a:rPr>
              <a:t>-Chancengleichheit e.V.</a:t>
            </a:r>
          </a:p>
          <a:p>
            <a:endParaRPr lang="en-US">
              <a:cs typeface="Calibri"/>
            </a:endParaRPr>
          </a:p>
        </p:txBody>
      </p:sp>
      <p:sp>
        <p:nvSpPr>
          <p:cNvPr id="4" name="Foliennummernplatzhalter 3"/>
          <p:cNvSpPr>
            <a:spLocks noGrp="1"/>
          </p:cNvSpPr>
          <p:nvPr>
            <p:ph type="sldNum" sz="quarter" idx="10"/>
          </p:nvPr>
        </p:nvSpPr>
        <p:spPr/>
        <p:txBody>
          <a:bodyPr/>
          <a:lstStyle/>
          <a:p>
            <a:fld id="{39721A85-9DBF-B248-BD3F-A1D8CEB65FBC}" type="slidenum">
              <a:rPr lang="de-DE" smtClean="0"/>
              <a:t>4</a:t>
            </a:fld>
            <a:endParaRPr lang="de-DE"/>
          </a:p>
        </p:txBody>
      </p:sp>
    </p:spTree>
    <p:extLst>
      <p:ext uri="{BB962C8B-B14F-4D97-AF65-F5344CB8AC3E}">
        <p14:creationId xmlns:p14="http://schemas.microsoft.com/office/powerpoint/2010/main" val="367754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9D38C47-F0C5-4D37-B530-6491DEDE716A}" type="slidenum">
              <a:rPr lang="de-DE" smtClean="0"/>
              <a:t>5</a:t>
            </a:fld>
            <a:endParaRPr lang="de-DE"/>
          </a:p>
        </p:txBody>
      </p:sp>
    </p:spTree>
    <p:extLst>
      <p:ext uri="{BB962C8B-B14F-4D97-AF65-F5344CB8AC3E}">
        <p14:creationId xmlns:p14="http://schemas.microsoft.com/office/powerpoint/2010/main" val="112007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a:latin typeface="BundesSans Office" panose="020B0002030500000203" pitchFamily="34" charset="0"/>
            </a:endParaRPr>
          </a:p>
        </p:txBody>
      </p:sp>
      <p:sp>
        <p:nvSpPr>
          <p:cNvPr id="4" name="Foliennummernplatzhalter 3"/>
          <p:cNvSpPr>
            <a:spLocks noGrp="1"/>
          </p:cNvSpPr>
          <p:nvPr>
            <p:ph type="sldNum" sz="quarter" idx="10"/>
          </p:nvPr>
        </p:nvSpPr>
        <p:spPr/>
        <p:txBody>
          <a:bodyPr/>
          <a:lstStyle/>
          <a:p>
            <a:fld id="{39721A85-9DBF-B248-BD3F-A1D8CEB65FBC}" type="slidenum">
              <a:rPr lang="de-DE" smtClean="0"/>
              <a:t>6</a:t>
            </a:fld>
            <a:endParaRPr lang="de-DE"/>
          </a:p>
        </p:txBody>
      </p:sp>
    </p:spTree>
    <p:extLst>
      <p:ext uri="{BB962C8B-B14F-4D97-AF65-F5344CB8AC3E}">
        <p14:creationId xmlns:p14="http://schemas.microsoft.com/office/powerpoint/2010/main" val="419340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cs typeface="Calibri"/>
              </a:rPr>
              <a:t>Wozu ist DAKS gut? Ist ein digitales Tool, dass die </a:t>
            </a:r>
            <a:endParaRPr lang="de-DE"/>
          </a:p>
        </p:txBody>
      </p:sp>
      <p:sp>
        <p:nvSpPr>
          <p:cNvPr id="4" name="Foliennummernplatzhalter 3"/>
          <p:cNvSpPr>
            <a:spLocks noGrp="1"/>
          </p:cNvSpPr>
          <p:nvPr>
            <p:ph type="sldNum" sz="quarter" idx="5"/>
          </p:nvPr>
        </p:nvSpPr>
        <p:spPr/>
        <p:txBody>
          <a:bodyPr/>
          <a:lstStyle/>
          <a:p>
            <a:fld id="{39721A85-9DBF-B248-BD3F-A1D8CEB65FBC}" type="slidenum">
              <a:rPr lang="de-DE" smtClean="0"/>
              <a:t>7</a:t>
            </a:fld>
            <a:endParaRPr lang="de-DE"/>
          </a:p>
        </p:txBody>
      </p:sp>
    </p:spTree>
    <p:extLst>
      <p:ext uri="{BB962C8B-B14F-4D97-AF65-F5344CB8AC3E}">
        <p14:creationId xmlns:p14="http://schemas.microsoft.com/office/powerpoint/2010/main" val="275938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721A85-9DBF-B248-BD3F-A1D8CEB65FBC}" type="slidenum">
              <a:rPr lang="de-DE" smtClean="0"/>
              <a:t>8</a:t>
            </a:fld>
            <a:endParaRPr lang="de-DE"/>
          </a:p>
        </p:txBody>
      </p:sp>
    </p:spTree>
    <p:extLst>
      <p:ext uri="{BB962C8B-B14F-4D97-AF65-F5344CB8AC3E}">
        <p14:creationId xmlns:p14="http://schemas.microsoft.com/office/powerpoint/2010/main" val="213569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cs typeface="Calibri"/>
            </a:endParaRPr>
          </a:p>
          <a:p>
            <a:r>
              <a:rPr lang="de-DE">
                <a:cs typeface="Calibri"/>
              </a:rPr>
              <a:t>Wir sind in 13 Bundesländern - große Städte, große Landkreise, kleine Gemeinden – auch hier zeigt sich die Vielfalt, auch erfahrenere Kommunen dabei</a:t>
            </a:r>
          </a:p>
          <a:p>
            <a:endParaRPr lang="de-DE">
              <a:cs typeface="Calibri"/>
            </a:endParaRPr>
          </a:p>
          <a:p>
            <a:r>
              <a:rPr lang="de-DE">
                <a:cs typeface="Calibri"/>
              </a:rPr>
              <a:t>Details &gt; Verweis auf Website</a:t>
            </a:r>
          </a:p>
          <a:p>
            <a:endParaRPr lang="de-DE">
              <a:cs typeface="Calibri"/>
            </a:endParaRPr>
          </a:p>
          <a:p>
            <a:r>
              <a:rPr lang="de-DE">
                <a:cs typeface="Calibri"/>
              </a:rPr>
              <a:t>Eigene Seite zur Kommune </a:t>
            </a:r>
          </a:p>
          <a:p>
            <a:endParaRPr lang="de-DE">
              <a:cs typeface="Calibri"/>
            </a:endParaRPr>
          </a:p>
          <a:p>
            <a:r>
              <a:rPr lang="de-DE">
                <a:cs typeface="Calibri"/>
                <a:hlinkClick r:id="rId3"/>
              </a:rPr>
              <a:t>www.zukunftswerkstatt-kommunen.de</a:t>
            </a:r>
            <a:endParaRPr lang="de-DE">
              <a:cs typeface="Calibri"/>
            </a:endParaRPr>
          </a:p>
          <a:p>
            <a:endParaRPr lang="de-DE">
              <a:cs typeface="Calibri"/>
            </a:endParaRPr>
          </a:p>
        </p:txBody>
      </p:sp>
      <p:sp>
        <p:nvSpPr>
          <p:cNvPr id="4" name="Foliennummernplatzhalter 3"/>
          <p:cNvSpPr>
            <a:spLocks noGrp="1"/>
          </p:cNvSpPr>
          <p:nvPr>
            <p:ph type="sldNum" sz="quarter" idx="5"/>
          </p:nvPr>
        </p:nvSpPr>
        <p:spPr/>
        <p:txBody>
          <a:bodyPr/>
          <a:lstStyle/>
          <a:p>
            <a:fld id="{39721A85-9DBF-B248-BD3F-A1D8CEB65FBC}" type="slidenum">
              <a:rPr lang="de-DE" smtClean="0"/>
              <a:t>9</a:t>
            </a:fld>
            <a:endParaRPr lang="de-DE"/>
          </a:p>
        </p:txBody>
      </p:sp>
    </p:spTree>
    <p:extLst>
      <p:ext uri="{BB962C8B-B14F-4D97-AF65-F5344CB8AC3E}">
        <p14:creationId xmlns:p14="http://schemas.microsoft.com/office/powerpoint/2010/main" val="34210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39D5C-3E5A-49E0-9E02-100074E9318D}"/>
              </a:ext>
            </a:extLst>
          </p:cNvPr>
          <p:cNvSpPr>
            <a:spLocks noGrp="1"/>
          </p:cNvSpPr>
          <p:nvPr>
            <p:ph type="ctrTitle"/>
          </p:nvPr>
        </p:nvSpPr>
        <p:spPr>
          <a:xfrm>
            <a:off x="1524000" y="1122363"/>
            <a:ext cx="9144000" cy="2387600"/>
          </a:xfrm>
        </p:spPr>
        <p:txBody>
          <a:bodyPr anchor="b"/>
          <a:lstStyle>
            <a:lvl1pPr algn="ctr">
              <a:defRPr sz="6000">
                <a:latin typeface="PT Sans" panose="020B0503020203020204" pitchFamily="34" charset="0"/>
              </a:defRPr>
            </a:lvl1pPr>
          </a:lstStyle>
          <a:p>
            <a:r>
              <a:rPr lang="de-DE"/>
              <a:t>Mastertitelformat bearbeiten</a:t>
            </a:r>
          </a:p>
        </p:txBody>
      </p:sp>
      <p:sp>
        <p:nvSpPr>
          <p:cNvPr id="3" name="Untertitel 2">
            <a:extLst>
              <a:ext uri="{FF2B5EF4-FFF2-40B4-BE49-F238E27FC236}">
                <a16:creationId xmlns:a16="http://schemas.microsoft.com/office/drawing/2014/main" id="{62E059D3-5427-42EE-A287-922E33D7CE71}"/>
              </a:ext>
            </a:extLst>
          </p:cNvPr>
          <p:cNvSpPr>
            <a:spLocks noGrp="1"/>
          </p:cNvSpPr>
          <p:nvPr>
            <p:ph type="subTitle" idx="1"/>
          </p:nvPr>
        </p:nvSpPr>
        <p:spPr>
          <a:xfrm>
            <a:off x="1524000" y="3602038"/>
            <a:ext cx="9144000" cy="1655762"/>
          </a:xfrm>
        </p:spPr>
        <p:txBody>
          <a:bodyPr/>
          <a:lstStyle>
            <a:lvl1pPr marL="0" indent="0" algn="ctr">
              <a:buNone/>
              <a:defRPr sz="2400">
                <a:solidFill>
                  <a:srgbClr val="575756"/>
                </a:solidFill>
                <a:latin typeface="PT Sans" panose="020B0503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17145933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66D31E-5802-4B08-9423-0E74B2973C24}"/>
              </a:ext>
            </a:extLst>
          </p:cNvPr>
          <p:cNvSpPr>
            <a:spLocks noGrp="1"/>
          </p:cNvSpPr>
          <p:nvPr>
            <p:ph type="title"/>
          </p:nvPr>
        </p:nvSpPr>
        <p:spPr>
          <a:xfrm>
            <a:off x="838200" y="365125"/>
            <a:ext cx="8147858" cy="1325563"/>
          </a:xfrm>
        </p:spPr>
        <p:txBody>
          <a:bodyPr/>
          <a:lstStyle/>
          <a:p>
            <a:r>
              <a:rPr lang="de-DE"/>
              <a:t>Mastertitelformat bearbeiten</a:t>
            </a:r>
          </a:p>
        </p:txBody>
      </p:sp>
      <p:sp>
        <p:nvSpPr>
          <p:cNvPr id="3" name="Vertikaler Textplatzhalter 2">
            <a:extLst>
              <a:ext uri="{FF2B5EF4-FFF2-40B4-BE49-F238E27FC236}">
                <a16:creationId xmlns:a16="http://schemas.microsoft.com/office/drawing/2014/main" id="{61046DAC-F122-4212-BCC7-7AC665516351}"/>
              </a:ext>
            </a:extLst>
          </p:cNvPr>
          <p:cNvSpPr>
            <a:spLocks noGrp="1"/>
          </p:cNvSpPr>
          <p:nvPr>
            <p:ph type="body" orient="vert" idx="1"/>
          </p:nvPr>
        </p:nvSpPr>
        <p:spPr/>
        <p:txBody>
          <a:bodyPr vert="eaVert"/>
          <a:lstStyle>
            <a:lvl1pPr>
              <a:defRPr>
                <a:solidFill>
                  <a:srgbClr val="575756"/>
                </a:solidFill>
              </a:defRPr>
            </a:lvl1pPr>
            <a:lvl2pPr>
              <a:defRPr>
                <a:solidFill>
                  <a:srgbClr val="575756"/>
                </a:solidFill>
              </a:defRPr>
            </a:lvl2pPr>
            <a:lvl3pPr>
              <a:defRPr>
                <a:solidFill>
                  <a:srgbClr val="575756"/>
                </a:solidFill>
              </a:defRPr>
            </a:lvl3pPr>
            <a:lvl4pPr>
              <a:defRPr>
                <a:solidFill>
                  <a:srgbClr val="575756"/>
                </a:solidFill>
              </a:defRPr>
            </a:lvl4pPr>
            <a:lvl5pPr>
              <a:defRPr>
                <a:solidFill>
                  <a:srgbClr val="575756"/>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5DB501-8142-46A2-9B10-7934FD1F591B}"/>
              </a:ext>
            </a:extLst>
          </p:cNvPr>
          <p:cNvSpPr>
            <a:spLocks noGrp="1"/>
          </p:cNvSpPr>
          <p:nvPr>
            <p:ph type="dt" sz="half" idx="10"/>
          </p:nvPr>
        </p:nvSpPr>
        <p:spPr/>
        <p:txBody>
          <a:bodyPr/>
          <a:lstStyle>
            <a:lvl1pPr>
              <a:defRPr>
                <a:solidFill>
                  <a:srgbClr val="575756"/>
                </a:solidFill>
              </a:defRPr>
            </a:lvl1pPr>
          </a:lstStyle>
          <a:p>
            <a:endParaRPr lang="de-DE"/>
          </a:p>
        </p:txBody>
      </p:sp>
      <p:sp>
        <p:nvSpPr>
          <p:cNvPr id="5" name="Fußzeilenplatzhalter 4">
            <a:extLst>
              <a:ext uri="{FF2B5EF4-FFF2-40B4-BE49-F238E27FC236}">
                <a16:creationId xmlns:a16="http://schemas.microsoft.com/office/drawing/2014/main" id="{C3259E79-D419-40FE-B73C-56226F018F9A}"/>
              </a:ext>
            </a:extLst>
          </p:cNvPr>
          <p:cNvSpPr>
            <a:spLocks noGrp="1"/>
          </p:cNvSpPr>
          <p:nvPr>
            <p:ph type="ftr" sz="quarter" idx="11"/>
          </p:nvPr>
        </p:nvSpPr>
        <p:spPr/>
        <p:txBody>
          <a:bodyPr/>
          <a:lstStyle>
            <a:lvl1pPr>
              <a:defRPr>
                <a:solidFill>
                  <a:srgbClr val="575756"/>
                </a:solidFill>
              </a:defRPr>
            </a:lvl1pPr>
          </a:lstStyle>
          <a:p>
            <a:endParaRPr lang="de-DE"/>
          </a:p>
        </p:txBody>
      </p:sp>
      <p:sp>
        <p:nvSpPr>
          <p:cNvPr id="6" name="Foliennummernplatzhalter 5">
            <a:extLst>
              <a:ext uri="{FF2B5EF4-FFF2-40B4-BE49-F238E27FC236}">
                <a16:creationId xmlns:a16="http://schemas.microsoft.com/office/drawing/2014/main" id="{33C7FC69-BBB9-4BC5-88CD-0059CD68F26A}"/>
              </a:ext>
            </a:extLst>
          </p:cNvPr>
          <p:cNvSpPr>
            <a:spLocks noGrp="1"/>
          </p:cNvSpPr>
          <p:nvPr>
            <p:ph type="sldNum" sz="quarter" idx="12"/>
          </p:nvPr>
        </p:nvSpPr>
        <p:spPr/>
        <p:txBody>
          <a:bodyPr/>
          <a:lstStyle>
            <a:lvl1pPr>
              <a:defRPr>
                <a:solidFill>
                  <a:srgbClr val="575756"/>
                </a:solidFill>
              </a:defRPr>
            </a:lvl1pPr>
          </a:lstStyle>
          <a:p>
            <a:fld id="{02952AC9-6941-480C-B96C-C0346A35DC64}" type="slidenum">
              <a:rPr lang="de-DE" smtClean="0"/>
              <a:pPr/>
              <a:t>‹Nr.›</a:t>
            </a:fld>
            <a:endParaRPr lang="de-DE"/>
          </a:p>
        </p:txBody>
      </p:sp>
    </p:spTree>
    <p:extLst>
      <p:ext uri="{BB962C8B-B14F-4D97-AF65-F5344CB8AC3E}">
        <p14:creationId xmlns:p14="http://schemas.microsoft.com/office/powerpoint/2010/main" val="374810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B6E434B-121C-4932-993A-5DD02DF25009}"/>
              </a:ext>
            </a:extLst>
          </p:cNvPr>
          <p:cNvSpPr>
            <a:spLocks noGrp="1"/>
          </p:cNvSpPr>
          <p:nvPr>
            <p:ph type="title" orient="vert"/>
          </p:nvPr>
        </p:nvSpPr>
        <p:spPr>
          <a:xfrm>
            <a:off x="8724900" y="1388225"/>
            <a:ext cx="2628900" cy="47887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F4C3460-AC03-462A-BE17-D178F1C8541B}"/>
              </a:ext>
            </a:extLst>
          </p:cNvPr>
          <p:cNvSpPr>
            <a:spLocks noGrp="1"/>
          </p:cNvSpPr>
          <p:nvPr>
            <p:ph type="body" orient="vert" idx="1"/>
          </p:nvPr>
        </p:nvSpPr>
        <p:spPr>
          <a:xfrm>
            <a:off x="838200" y="365125"/>
            <a:ext cx="7734300" cy="5811838"/>
          </a:xfrm>
        </p:spPr>
        <p:txBody>
          <a:bodyPr vert="eaVert"/>
          <a:lstStyle>
            <a:lvl1pPr>
              <a:defRPr>
                <a:solidFill>
                  <a:srgbClr val="575756"/>
                </a:solidFill>
              </a:defRPr>
            </a:lvl1pPr>
            <a:lvl2pPr>
              <a:defRPr>
                <a:solidFill>
                  <a:srgbClr val="575756"/>
                </a:solidFill>
              </a:defRPr>
            </a:lvl2pPr>
            <a:lvl3pPr>
              <a:defRPr>
                <a:solidFill>
                  <a:srgbClr val="575756"/>
                </a:solidFill>
              </a:defRPr>
            </a:lvl3pPr>
            <a:lvl4pPr>
              <a:defRPr>
                <a:solidFill>
                  <a:srgbClr val="575756"/>
                </a:solidFill>
              </a:defRPr>
            </a:lvl4pPr>
            <a:lvl5pPr>
              <a:defRPr>
                <a:solidFill>
                  <a:srgbClr val="575756"/>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BD667B4-EB03-4C85-AF49-11EF26DCB632}"/>
              </a:ext>
            </a:extLst>
          </p:cNvPr>
          <p:cNvSpPr>
            <a:spLocks noGrp="1"/>
          </p:cNvSpPr>
          <p:nvPr>
            <p:ph type="dt" sz="half" idx="10"/>
          </p:nvPr>
        </p:nvSpPr>
        <p:spPr/>
        <p:txBody>
          <a:bodyPr/>
          <a:lstStyle>
            <a:lvl1pPr>
              <a:defRPr>
                <a:solidFill>
                  <a:srgbClr val="575756"/>
                </a:solidFill>
              </a:defRPr>
            </a:lvl1pPr>
          </a:lstStyle>
          <a:p>
            <a:endParaRPr lang="de-DE"/>
          </a:p>
        </p:txBody>
      </p:sp>
      <p:sp>
        <p:nvSpPr>
          <p:cNvPr id="5" name="Fußzeilenplatzhalter 4">
            <a:extLst>
              <a:ext uri="{FF2B5EF4-FFF2-40B4-BE49-F238E27FC236}">
                <a16:creationId xmlns:a16="http://schemas.microsoft.com/office/drawing/2014/main" id="{E86D1D38-C3CE-401B-9829-5021C7E71ED2}"/>
              </a:ext>
            </a:extLst>
          </p:cNvPr>
          <p:cNvSpPr>
            <a:spLocks noGrp="1"/>
          </p:cNvSpPr>
          <p:nvPr>
            <p:ph type="ftr" sz="quarter" idx="11"/>
          </p:nvPr>
        </p:nvSpPr>
        <p:spPr/>
        <p:txBody>
          <a:bodyPr/>
          <a:lstStyle>
            <a:lvl1pPr>
              <a:defRPr>
                <a:solidFill>
                  <a:srgbClr val="575756"/>
                </a:solidFill>
              </a:defRPr>
            </a:lvl1pPr>
          </a:lstStyle>
          <a:p>
            <a:endParaRPr lang="de-DE"/>
          </a:p>
        </p:txBody>
      </p:sp>
      <p:sp>
        <p:nvSpPr>
          <p:cNvPr id="6" name="Foliennummernplatzhalter 5">
            <a:extLst>
              <a:ext uri="{FF2B5EF4-FFF2-40B4-BE49-F238E27FC236}">
                <a16:creationId xmlns:a16="http://schemas.microsoft.com/office/drawing/2014/main" id="{2172A196-104C-42D0-8972-7FD1BB191AEA}"/>
              </a:ext>
            </a:extLst>
          </p:cNvPr>
          <p:cNvSpPr>
            <a:spLocks noGrp="1"/>
          </p:cNvSpPr>
          <p:nvPr>
            <p:ph type="sldNum" sz="quarter" idx="12"/>
          </p:nvPr>
        </p:nvSpPr>
        <p:spPr/>
        <p:txBody>
          <a:bodyPr/>
          <a:lstStyle>
            <a:lvl1pPr>
              <a:defRPr>
                <a:solidFill>
                  <a:srgbClr val="575756"/>
                </a:solidFill>
              </a:defRPr>
            </a:lvl1pPr>
          </a:lstStyle>
          <a:p>
            <a:fld id="{02952AC9-6941-480C-B96C-C0346A35DC64}" type="slidenum">
              <a:rPr lang="de-DE" smtClean="0"/>
              <a:pPr/>
              <a:t>‹Nr.›</a:t>
            </a:fld>
            <a:endParaRPr lang="de-DE"/>
          </a:p>
        </p:txBody>
      </p:sp>
    </p:spTree>
    <p:extLst>
      <p:ext uri="{BB962C8B-B14F-4D97-AF65-F5344CB8AC3E}">
        <p14:creationId xmlns:p14="http://schemas.microsoft.com/office/powerpoint/2010/main" val="1700056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_Textfolie">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E59D8FA-DEA0-FD46-91D7-E56B5604D199}"/>
              </a:ext>
            </a:extLst>
          </p:cNvPr>
          <p:cNvSpPr>
            <a:spLocks noGrp="1"/>
          </p:cNvSpPr>
          <p:nvPr>
            <p:ph type="sldNum" sz="quarter" idx="10"/>
          </p:nvPr>
        </p:nvSpPr>
        <p:spPr/>
        <p:txBody>
          <a:bodyPr/>
          <a:lstStyle/>
          <a:p>
            <a:fld id="{402A91A3-6BFC-F642-801E-50D4972A3215}" type="datetime1">
              <a:rPr lang="de-DE" smtClean="0"/>
              <a:pPr/>
              <a:t>20.09.2021</a:t>
            </a:fld>
            <a:r>
              <a:rPr lang="de-DE"/>
              <a:t> | Titel | </a:t>
            </a:r>
            <a:fld id="{AE5A8A3A-06FF-B842-8DA2-59DBB659AB4B}" type="slidenum">
              <a:rPr lang="de-DE" smtClean="0"/>
              <a:pPr/>
              <a:t>‹Nr.›</a:t>
            </a:fld>
            <a:endParaRPr lang="de-DE"/>
          </a:p>
        </p:txBody>
      </p:sp>
      <p:sp>
        <p:nvSpPr>
          <p:cNvPr id="4" name="Title 1">
            <a:extLst>
              <a:ext uri="{FF2B5EF4-FFF2-40B4-BE49-F238E27FC236}">
                <a16:creationId xmlns:a16="http://schemas.microsoft.com/office/drawing/2014/main" id="{45ECFC2D-E958-F04D-A563-93136F02F8E6}"/>
              </a:ext>
            </a:extLst>
          </p:cNvPr>
          <p:cNvSpPr>
            <a:spLocks noGrp="1"/>
          </p:cNvSpPr>
          <p:nvPr>
            <p:ph type="ctrTitle" hasCustomPrompt="1"/>
          </p:nvPr>
        </p:nvSpPr>
        <p:spPr>
          <a:xfrm>
            <a:off x="677331" y="441326"/>
            <a:ext cx="10843683" cy="802859"/>
          </a:xfrm>
          <a:prstGeom prst="rect">
            <a:avLst/>
          </a:prstGeom>
        </p:spPr>
        <p:txBody>
          <a:bodyPr lIns="0" tIns="0" rIns="0" bIns="0" anchor="t" anchorCtr="0"/>
          <a:lstStyle>
            <a:lvl1pPr algn="l">
              <a:defRPr sz="3000">
                <a:latin typeface="BundesSerif Office" panose="02050002050300000203" pitchFamily="18" charset="77"/>
              </a:defRPr>
            </a:lvl1pPr>
          </a:lstStyle>
          <a:p>
            <a:r>
              <a:rPr lang="de-DE"/>
              <a:t>H1: Textfolie: </a:t>
            </a:r>
            <a:br>
              <a:rPr lang="de-DE"/>
            </a:br>
            <a:r>
              <a:rPr lang="de-DE" err="1"/>
              <a:t>BundesSerif</a:t>
            </a:r>
            <a:r>
              <a:rPr lang="de-DE"/>
              <a:t> Office Regular 30 </a:t>
            </a:r>
            <a:r>
              <a:rPr lang="de-DE" err="1"/>
              <a:t>pt</a:t>
            </a:r>
            <a:r>
              <a:rPr lang="de-DE"/>
              <a:t>, ZAB 35 </a:t>
            </a:r>
            <a:r>
              <a:rPr lang="de-DE" err="1"/>
              <a:t>pt</a:t>
            </a:r>
            <a:endParaRPr lang="en-US"/>
          </a:p>
        </p:txBody>
      </p:sp>
      <p:sp>
        <p:nvSpPr>
          <p:cNvPr id="5" name="Subtitle 2">
            <a:extLst>
              <a:ext uri="{FF2B5EF4-FFF2-40B4-BE49-F238E27FC236}">
                <a16:creationId xmlns:a16="http://schemas.microsoft.com/office/drawing/2014/main" id="{95642E4E-ED71-3D4A-8BED-858D4938E126}"/>
              </a:ext>
            </a:extLst>
          </p:cNvPr>
          <p:cNvSpPr>
            <a:spLocks noGrp="1"/>
          </p:cNvSpPr>
          <p:nvPr>
            <p:ph type="subTitle" idx="1" hasCustomPrompt="1"/>
          </p:nvPr>
        </p:nvSpPr>
        <p:spPr>
          <a:xfrm>
            <a:off x="677330" y="2068643"/>
            <a:ext cx="10843687" cy="3867462"/>
          </a:xfrm>
          <a:prstGeom prst="rect">
            <a:avLst/>
          </a:prstGeom>
        </p:spPr>
        <p:txBody>
          <a:bodyPr lIns="0" tIns="0" rIns="0" bIns="0" anchor="t" anchorCtr="0"/>
          <a:lstStyle>
            <a:lvl1pPr marL="0" indent="0" algn="l">
              <a:buNone/>
              <a:defRPr sz="2000">
                <a:latin typeface="BundesSans Office" panose="020B000203050000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effectLst/>
                <a:latin typeface="BundesSans Office" panose="020B0002030500000203" pitchFamily="34" charset="0"/>
              </a:rPr>
              <a:t>Die Standard-Schriftgröße für Fließtext ist die </a:t>
            </a:r>
            <a:r>
              <a:rPr lang="de-DE" err="1">
                <a:effectLst/>
                <a:latin typeface="BundesSans Office" panose="020B0002030500000203" pitchFamily="34" charset="0"/>
              </a:rPr>
              <a:t>BundesSans</a:t>
            </a:r>
            <a:r>
              <a:rPr lang="de-DE">
                <a:effectLst/>
                <a:latin typeface="BundesSans Office" panose="020B0002030500000203" pitchFamily="34" charset="0"/>
              </a:rPr>
              <a:t> Office Regular</a:t>
            </a:r>
            <a:r>
              <a:rPr lang="de-DE" baseline="0">
                <a:effectLst/>
                <a:latin typeface="BundesSans Office" panose="020B0002030500000203" pitchFamily="34" charset="0"/>
              </a:rPr>
              <a:t> </a:t>
            </a:r>
          </a:p>
          <a:p>
            <a:r>
              <a:rPr lang="de-DE">
                <a:effectLst/>
                <a:latin typeface="BundesSans Office" panose="020B0002030500000203" pitchFamily="34" charset="0"/>
              </a:rPr>
              <a:t>20 </a:t>
            </a:r>
            <a:r>
              <a:rPr lang="de-DE" err="1">
                <a:effectLst/>
                <a:latin typeface="BundesSans Office" panose="020B0002030500000203" pitchFamily="34" charset="0"/>
              </a:rPr>
              <a:t>pt</a:t>
            </a:r>
            <a:r>
              <a:rPr lang="de-DE">
                <a:effectLst/>
                <a:latin typeface="BundesSans Office" panose="020B0002030500000203" pitchFamily="34" charset="0"/>
              </a:rPr>
              <a:t>, ZAB 24 </a:t>
            </a:r>
            <a:r>
              <a:rPr lang="de-DE" err="1">
                <a:effectLst/>
                <a:latin typeface="BundesSans Office" panose="020B0002030500000203" pitchFamily="34" charset="0"/>
              </a:rPr>
              <a:t>pt</a:t>
            </a:r>
            <a:r>
              <a:rPr lang="de-DE">
                <a:effectLst/>
                <a:latin typeface="BundesSans Office" panose="020B0002030500000203" pitchFamily="34" charset="0"/>
              </a:rPr>
              <a:t>. Große Textmengen sind in Hinblick auf die schnelle Erfassung der Inhalte zu vermeiden. (Im Ausnahmefall ist eine geringere Schriftgröße denkbar, sie sollte aber nicht unter 16 </a:t>
            </a:r>
            <a:r>
              <a:rPr lang="de-DE" err="1">
                <a:effectLst/>
                <a:latin typeface="BundesSans Office" panose="020B0002030500000203" pitchFamily="34" charset="0"/>
              </a:rPr>
              <a:t>pt</a:t>
            </a:r>
            <a:r>
              <a:rPr lang="de-DE">
                <a:effectLst/>
                <a:latin typeface="BundesSans Office" panose="020B0002030500000203" pitchFamily="34" charset="0"/>
              </a:rPr>
              <a:t> liegen.) Es wird grundsätzlich linksbündiger Flattersatz verwendet.</a:t>
            </a:r>
          </a:p>
          <a:p>
            <a:endParaRPr lang="de-DE">
              <a:effectLst/>
              <a:latin typeface="BundesSans Office" panose="020B0002030500000203" pitchFamily="34" charset="0"/>
            </a:endParaRPr>
          </a:p>
          <a:p>
            <a:r>
              <a:rPr lang="de-DE" b="1">
                <a:effectLst/>
                <a:latin typeface="BundesSans Office" panose="020B0002030500000203" pitchFamily="34" charset="0"/>
              </a:rPr>
              <a:t>Hervorhebungen</a:t>
            </a:r>
            <a:endParaRPr lang="de-DE">
              <a:effectLst/>
              <a:latin typeface="BundesSans Office" panose="020B0002030500000203" pitchFamily="34" charset="0"/>
            </a:endParaRPr>
          </a:p>
          <a:p>
            <a:r>
              <a:rPr lang="de-DE">
                <a:effectLst/>
                <a:latin typeface="BundesSans Office" panose="020B0002030500000203" pitchFamily="34" charset="0"/>
              </a:rPr>
              <a:t>werden mit dem Schriftschnitt </a:t>
            </a:r>
            <a:r>
              <a:rPr lang="de-DE" err="1">
                <a:effectLst/>
                <a:latin typeface="BundesSans Office" panose="020B0002030500000203" pitchFamily="34" charset="0"/>
              </a:rPr>
              <a:t>Bold</a:t>
            </a:r>
            <a:r>
              <a:rPr lang="de-DE">
                <a:effectLst/>
                <a:latin typeface="BundesSans Office" panose="020B0002030500000203" pitchFamily="34" charset="0"/>
              </a:rPr>
              <a:t> gesetzt. In besonderen Fällen kann die Hervorhebung farblich markiert werden. Farbe sollte jedoch gezielt und nur für </a:t>
            </a:r>
            <a:r>
              <a:rPr lang="de-DE" b="1">
                <a:solidFill>
                  <a:srgbClr val="008B92"/>
                </a:solidFill>
                <a:effectLst/>
                <a:latin typeface="BundesSans Office" panose="020B0002030500000203" pitchFamily="34" charset="0"/>
              </a:rPr>
              <a:t>einzelne Wörter</a:t>
            </a:r>
            <a:r>
              <a:rPr lang="de-DE">
                <a:effectLst/>
                <a:latin typeface="BundesSans Office" panose="020B0002030500000203" pitchFamily="34" charset="0"/>
              </a:rPr>
              <a:t> oder </a:t>
            </a:r>
            <a:r>
              <a:rPr lang="de-DE" b="1">
                <a:solidFill>
                  <a:srgbClr val="008B92"/>
                </a:solidFill>
                <a:effectLst/>
                <a:latin typeface="BundesSans Office" panose="020B0002030500000203" pitchFamily="34" charset="0"/>
              </a:rPr>
              <a:t>kurze Wortgruppen</a:t>
            </a:r>
            <a:r>
              <a:rPr lang="de-DE">
                <a:effectLst/>
                <a:latin typeface="BundesSans Office" panose="020B0002030500000203" pitchFamily="34" charset="0"/>
              </a:rPr>
              <a:t> eingesetzt werden. </a:t>
            </a:r>
          </a:p>
        </p:txBody>
      </p:sp>
    </p:spTree>
    <p:extLst>
      <p:ext uri="{BB962C8B-B14F-4D97-AF65-F5344CB8AC3E}">
        <p14:creationId xmlns:p14="http://schemas.microsoft.com/office/powerpoint/2010/main" val="3088416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_Diagramm">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E59D8FA-DEA0-FD46-91D7-E56B5604D199}"/>
              </a:ext>
            </a:extLst>
          </p:cNvPr>
          <p:cNvSpPr>
            <a:spLocks noGrp="1"/>
          </p:cNvSpPr>
          <p:nvPr>
            <p:ph type="sldNum" sz="quarter" idx="10"/>
          </p:nvPr>
        </p:nvSpPr>
        <p:spPr/>
        <p:txBody>
          <a:bodyPr/>
          <a:lstStyle/>
          <a:p>
            <a:fld id="{641FE642-7289-F04C-B4AE-D360F3284D81}" type="datetime1">
              <a:rPr lang="de-DE" smtClean="0"/>
              <a:pPr/>
              <a:t>20.09.2021</a:t>
            </a:fld>
            <a:r>
              <a:rPr lang="de-DE"/>
              <a:t> | Titel | </a:t>
            </a:r>
            <a:fld id="{AE5A8A3A-06FF-B842-8DA2-59DBB659AB4B}" type="slidenum">
              <a:rPr lang="de-DE" smtClean="0"/>
              <a:pPr/>
              <a:t>‹Nr.›</a:t>
            </a:fld>
            <a:endParaRPr lang="de-DE"/>
          </a:p>
        </p:txBody>
      </p:sp>
      <p:sp>
        <p:nvSpPr>
          <p:cNvPr id="6" name="Textplatzhalter 5">
            <a:extLst>
              <a:ext uri="{FF2B5EF4-FFF2-40B4-BE49-F238E27FC236}">
                <a16:creationId xmlns:a16="http://schemas.microsoft.com/office/drawing/2014/main" id="{28006269-3281-0B41-9462-3F214BC493A8}"/>
              </a:ext>
            </a:extLst>
          </p:cNvPr>
          <p:cNvSpPr>
            <a:spLocks noGrp="1"/>
          </p:cNvSpPr>
          <p:nvPr>
            <p:ph type="body" sz="quarter" idx="11" hasCustomPrompt="1"/>
          </p:nvPr>
        </p:nvSpPr>
        <p:spPr>
          <a:xfrm>
            <a:off x="670984" y="441326"/>
            <a:ext cx="10843683" cy="735013"/>
          </a:xfrm>
          <a:prstGeom prst="rect">
            <a:avLst/>
          </a:prstGeom>
        </p:spPr>
        <p:txBody>
          <a:bodyPr lIns="0" tIns="0" rIns="0" bIns="0"/>
          <a:lstStyle>
            <a:lvl1pPr>
              <a:lnSpc>
                <a:spcPts val="3000"/>
              </a:lnSpc>
              <a:defRPr sz="2400">
                <a:latin typeface="BundesSerif Office" panose="02050002050300000203" pitchFamily="18" charset="77"/>
              </a:defRPr>
            </a:lvl1pPr>
          </a:lstStyle>
          <a:p>
            <a:r>
              <a:rPr lang="de-DE"/>
              <a:t>H2: Titel der Abbildungen, 24 </a:t>
            </a:r>
            <a:r>
              <a:rPr lang="de-DE" err="1"/>
              <a:t>pt</a:t>
            </a:r>
            <a:r>
              <a:rPr lang="de-DE"/>
              <a:t>, ZAB 30 </a:t>
            </a:r>
            <a:r>
              <a:rPr lang="de-DE" err="1"/>
              <a:t>pt</a:t>
            </a:r>
            <a:endParaRPr lang="de-DE"/>
          </a:p>
          <a:p>
            <a:endParaRPr lang="de-DE"/>
          </a:p>
        </p:txBody>
      </p:sp>
      <p:sp>
        <p:nvSpPr>
          <p:cNvPr id="8" name="Diagrammplatzhalter 7">
            <a:extLst>
              <a:ext uri="{FF2B5EF4-FFF2-40B4-BE49-F238E27FC236}">
                <a16:creationId xmlns:a16="http://schemas.microsoft.com/office/drawing/2014/main" id="{E53C0E5D-2BC4-674F-AE7D-5AC1EB6E4233}"/>
              </a:ext>
            </a:extLst>
          </p:cNvPr>
          <p:cNvSpPr>
            <a:spLocks noGrp="1"/>
          </p:cNvSpPr>
          <p:nvPr>
            <p:ph type="chart" sz="quarter" idx="12"/>
          </p:nvPr>
        </p:nvSpPr>
        <p:spPr>
          <a:xfrm>
            <a:off x="670984" y="1628775"/>
            <a:ext cx="10843683" cy="3632200"/>
          </a:xfrm>
          <a:prstGeom prst="rect">
            <a:avLst/>
          </a:prstGeom>
        </p:spPr>
        <p:txBody>
          <a:bodyPr/>
          <a:lstStyle>
            <a:lvl1pPr>
              <a:defRPr>
                <a:latin typeface="BundesSans Office" panose="020B0002030500000203" pitchFamily="34" charset="77"/>
              </a:defRPr>
            </a:lvl1pPr>
          </a:lstStyle>
          <a:p>
            <a:endParaRPr lang="de-DE"/>
          </a:p>
        </p:txBody>
      </p:sp>
    </p:spTree>
    <p:extLst>
      <p:ext uri="{BB962C8B-B14F-4D97-AF65-F5344CB8AC3E}">
        <p14:creationId xmlns:p14="http://schemas.microsoft.com/office/powerpoint/2010/main" val="2029950430"/>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halt_Aufzählun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E59D8FA-DEA0-FD46-91D7-E56B5604D199}"/>
              </a:ext>
            </a:extLst>
          </p:cNvPr>
          <p:cNvSpPr>
            <a:spLocks noGrp="1"/>
          </p:cNvSpPr>
          <p:nvPr>
            <p:ph type="sldNum" sz="quarter" idx="10"/>
          </p:nvPr>
        </p:nvSpPr>
        <p:spPr/>
        <p:txBody>
          <a:bodyPr/>
          <a:lstStyle/>
          <a:p>
            <a:fld id="{7B6844E9-8E99-5F49-A728-7A4F6A4FB9C0}" type="datetime1">
              <a:rPr lang="de-DE" smtClean="0"/>
              <a:pPr/>
              <a:t>20.09.2021</a:t>
            </a:fld>
            <a:r>
              <a:rPr lang="de-DE"/>
              <a:t> | Titel | </a:t>
            </a:r>
            <a:fld id="{AE5A8A3A-06FF-B842-8DA2-59DBB659AB4B}" type="slidenum">
              <a:rPr lang="de-DE" smtClean="0"/>
              <a:pPr/>
              <a:t>‹Nr.›</a:t>
            </a:fld>
            <a:endParaRPr lang="de-DE"/>
          </a:p>
        </p:txBody>
      </p:sp>
      <p:sp>
        <p:nvSpPr>
          <p:cNvPr id="4" name="Title 1">
            <a:extLst>
              <a:ext uri="{FF2B5EF4-FFF2-40B4-BE49-F238E27FC236}">
                <a16:creationId xmlns:a16="http://schemas.microsoft.com/office/drawing/2014/main" id="{45ECFC2D-E958-F04D-A563-93136F02F8E6}"/>
              </a:ext>
            </a:extLst>
          </p:cNvPr>
          <p:cNvSpPr>
            <a:spLocks noGrp="1"/>
          </p:cNvSpPr>
          <p:nvPr>
            <p:ph type="ctrTitle" hasCustomPrompt="1"/>
          </p:nvPr>
        </p:nvSpPr>
        <p:spPr>
          <a:xfrm>
            <a:off x="677331" y="441326"/>
            <a:ext cx="10843683" cy="802859"/>
          </a:xfrm>
          <a:prstGeom prst="rect">
            <a:avLst/>
          </a:prstGeom>
        </p:spPr>
        <p:txBody>
          <a:bodyPr lIns="0" tIns="0" rIns="0" bIns="0" anchor="t" anchorCtr="0"/>
          <a:lstStyle>
            <a:lvl1pPr algn="l">
              <a:defRPr sz="3000">
                <a:latin typeface="BundesSerif Office" panose="02050002050300000203" pitchFamily="18" charset="77"/>
              </a:defRPr>
            </a:lvl1pPr>
          </a:lstStyle>
          <a:p>
            <a:r>
              <a:rPr lang="de-DE"/>
              <a:t>H1: Textfolie: </a:t>
            </a:r>
            <a:br>
              <a:rPr lang="de-DE"/>
            </a:br>
            <a:r>
              <a:rPr lang="de-DE" err="1"/>
              <a:t>BundesSerif</a:t>
            </a:r>
            <a:r>
              <a:rPr lang="de-DE"/>
              <a:t> Office Regular 30 </a:t>
            </a:r>
            <a:r>
              <a:rPr lang="de-DE" err="1"/>
              <a:t>pt</a:t>
            </a:r>
            <a:r>
              <a:rPr lang="de-DE"/>
              <a:t>, ZAB 35 </a:t>
            </a:r>
            <a:r>
              <a:rPr lang="de-DE" err="1"/>
              <a:t>pt</a:t>
            </a:r>
            <a:endParaRPr lang="en-US"/>
          </a:p>
        </p:txBody>
      </p:sp>
      <p:sp>
        <p:nvSpPr>
          <p:cNvPr id="8" name="Textplatzhalter 7">
            <a:extLst>
              <a:ext uri="{FF2B5EF4-FFF2-40B4-BE49-F238E27FC236}">
                <a16:creationId xmlns:a16="http://schemas.microsoft.com/office/drawing/2014/main" id="{2D4F1CB3-6168-6344-ACBE-037794F1899B}"/>
              </a:ext>
            </a:extLst>
          </p:cNvPr>
          <p:cNvSpPr>
            <a:spLocks noGrp="1"/>
          </p:cNvSpPr>
          <p:nvPr>
            <p:ph type="body" sz="quarter" idx="11" hasCustomPrompt="1"/>
          </p:nvPr>
        </p:nvSpPr>
        <p:spPr>
          <a:xfrm>
            <a:off x="670981" y="2060576"/>
            <a:ext cx="10850033" cy="3889375"/>
          </a:xfrm>
          <a:prstGeom prst="rect">
            <a:avLst/>
          </a:prstGeom>
        </p:spPr>
        <p:txBody>
          <a:bodyPr lIns="0" tIns="0" rIns="0" bIns="0"/>
          <a:lstStyle>
            <a:lvl1pPr marL="234000" indent="-234000">
              <a:spcAft>
                <a:spcPts val="1200"/>
              </a:spcAft>
              <a:buClr>
                <a:schemeClr val="bg2"/>
              </a:buClr>
              <a:buSzPct val="145000"/>
              <a:buFont typeface="Arial"/>
              <a:buChar char="•"/>
              <a:defRPr>
                <a:latin typeface="BundesSans Office" panose="020B0002030500000203" pitchFamily="34" charset="77"/>
              </a:defRPr>
            </a:lvl1pPr>
          </a:lstStyle>
          <a:p>
            <a:pPr>
              <a:spcAft>
                <a:spcPts val="2400"/>
              </a:spcAft>
              <a:buClr>
                <a:srgbClr val="C7066E"/>
              </a:buClr>
              <a:buSzPct val="145000"/>
            </a:pPr>
            <a:r>
              <a:rPr lang="de-DE" sz="2400" b="1">
                <a:latin typeface="BundesSans" panose="020B0002030500000203" pitchFamily="34" charset="0"/>
              </a:rPr>
              <a:t>H3: Einzeilige Überschrift, </a:t>
            </a:r>
            <a:r>
              <a:rPr lang="de-DE" sz="2400" b="1" err="1">
                <a:latin typeface="BundesSans" panose="020B0002030500000203" pitchFamily="34" charset="0"/>
              </a:rPr>
              <a:t>BundesSans</a:t>
            </a:r>
            <a:r>
              <a:rPr lang="de-DE" sz="2400" b="1">
                <a:latin typeface="BundesSans" panose="020B0002030500000203" pitchFamily="34" charset="0"/>
              </a:rPr>
              <a:t> Office Regular 24 </a:t>
            </a:r>
            <a:r>
              <a:rPr lang="de-DE" sz="2400" b="1" err="1">
                <a:latin typeface="BundesSans" panose="020B0002030500000203" pitchFamily="34" charset="0"/>
              </a:rPr>
              <a:t>pt</a:t>
            </a:r>
            <a:endParaRPr lang="de-DE" sz="2400" b="1">
              <a:latin typeface="BundesSans" panose="020B0002030500000203" pitchFamily="34" charset="0"/>
            </a:endParaRPr>
          </a:p>
          <a:p>
            <a:pPr marL="234000" indent="-234000">
              <a:spcAft>
                <a:spcPts val="1200"/>
              </a:spcAft>
              <a:buClr>
                <a:schemeClr val="bg2"/>
              </a:buClr>
              <a:buSzPct val="145000"/>
              <a:buFont typeface="Arial"/>
              <a:buChar char="•"/>
            </a:pPr>
            <a:r>
              <a:rPr lang="de-DE" sz="2000">
                <a:latin typeface="BundesSans" panose="020B0002030500000203" pitchFamily="34" charset="0"/>
              </a:rPr>
              <a:t>Weit hinten, hinter den Wortbergen, fern der Länder </a:t>
            </a:r>
            <a:r>
              <a:rPr lang="de-DE" sz="2000" err="1">
                <a:latin typeface="BundesSans" panose="020B0002030500000203" pitchFamily="34" charset="0"/>
              </a:rPr>
              <a:t>Vokalien</a:t>
            </a:r>
            <a:r>
              <a:rPr lang="de-DE" sz="2000">
                <a:latin typeface="BundesSans" panose="020B0002030500000203" pitchFamily="34" charset="0"/>
              </a:rPr>
              <a:t> und </a:t>
            </a:r>
            <a:r>
              <a:rPr lang="de-DE" sz="2000" err="1">
                <a:latin typeface="BundesSans" panose="020B0002030500000203" pitchFamily="34" charset="0"/>
              </a:rPr>
              <a:t>Konsonantien</a:t>
            </a:r>
            <a:r>
              <a:rPr lang="de-DE" sz="2000">
                <a:latin typeface="BundesSans" panose="020B0002030500000203" pitchFamily="34" charset="0"/>
              </a:rPr>
              <a:t> leben die Blindtexte, 20 </a:t>
            </a:r>
            <a:r>
              <a:rPr lang="de-DE" sz="2000" err="1">
                <a:latin typeface="BundesSans" panose="020B0002030500000203" pitchFamily="34" charset="0"/>
              </a:rPr>
              <a:t>pt</a:t>
            </a:r>
            <a:r>
              <a:rPr lang="de-DE" sz="2000">
                <a:latin typeface="BundesSans" panose="020B0002030500000203" pitchFamily="34" charset="0"/>
              </a:rPr>
              <a:t>, ZAB 24  </a:t>
            </a:r>
          </a:p>
          <a:p>
            <a:pPr marL="234000" indent="-234000">
              <a:spcAft>
                <a:spcPts val="1200"/>
              </a:spcAft>
              <a:buClr>
                <a:schemeClr val="bg2"/>
              </a:buClr>
              <a:buSzPct val="145000"/>
              <a:buFont typeface="Arial"/>
              <a:buChar char="•"/>
            </a:pPr>
            <a:r>
              <a:rPr lang="de-DE" sz="2000">
                <a:latin typeface="BundesSans" panose="020B0002030500000203" pitchFamily="34" charset="0"/>
              </a:rPr>
              <a:t>Abgeschieden wohnen sie in Buchstabhausen an der Küste des Semantik, eines großen Sprachozeans. </a:t>
            </a:r>
          </a:p>
          <a:p>
            <a:pPr marL="234000" indent="-234000">
              <a:spcAft>
                <a:spcPts val="1200"/>
              </a:spcAft>
              <a:buClr>
                <a:schemeClr val="bg2"/>
              </a:buClr>
              <a:buSzPct val="145000"/>
              <a:buFont typeface="Arial"/>
              <a:buChar char="•"/>
            </a:pPr>
            <a:r>
              <a:rPr lang="de-DE" sz="2000">
                <a:latin typeface="BundesSans" panose="020B0002030500000203" pitchFamily="34" charset="0"/>
              </a:rPr>
              <a:t>Ein kleines Bächlein namens Duden fließt durch ihren Ort und versorgt sie mit den nötigen </a:t>
            </a:r>
            <a:r>
              <a:rPr lang="de-DE" sz="2000" err="1">
                <a:latin typeface="BundesSans" panose="020B0002030500000203" pitchFamily="34" charset="0"/>
              </a:rPr>
              <a:t>Regelialien</a:t>
            </a:r>
            <a:r>
              <a:rPr lang="de-DE" sz="2000">
                <a:latin typeface="BundesSans" panose="020B0002030500000203" pitchFamily="34" charset="0"/>
              </a:rPr>
              <a:t>. </a:t>
            </a:r>
          </a:p>
          <a:p>
            <a:pPr marL="234000" indent="-234000">
              <a:spcAft>
                <a:spcPts val="1200"/>
              </a:spcAft>
              <a:buClr>
                <a:schemeClr val="bg2"/>
              </a:buClr>
              <a:buSzPct val="145000"/>
              <a:buFont typeface="Arial"/>
              <a:buChar char="•"/>
            </a:pPr>
            <a:r>
              <a:rPr lang="de-DE" sz="2000">
                <a:latin typeface="BundesSans" panose="020B0002030500000203" pitchFamily="34" charset="0"/>
              </a:rPr>
              <a:t>Es ist ein </a:t>
            </a:r>
            <a:r>
              <a:rPr lang="de-DE" sz="2000" err="1">
                <a:latin typeface="BundesSans" panose="020B0002030500000203" pitchFamily="34" charset="0"/>
              </a:rPr>
              <a:t>paradiesmatisches</a:t>
            </a:r>
            <a:r>
              <a:rPr lang="de-DE" sz="2000">
                <a:latin typeface="BundesSans" panose="020B0002030500000203" pitchFamily="34" charset="0"/>
              </a:rPr>
              <a:t> Land, in dem einem gebratene Satzteile in den Mund fliegen.</a:t>
            </a:r>
          </a:p>
        </p:txBody>
      </p:sp>
    </p:spTree>
    <p:extLst>
      <p:ext uri="{BB962C8B-B14F-4D97-AF65-F5344CB8AC3E}">
        <p14:creationId xmlns:p14="http://schemas.microsoft.com/office/powerpoint/2010/main" val="6209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01FF2-BE00-4783-9CB9-D879E2875D69}"/>
              </a:ext>
            </a:extLst>
          </p:cNvPr>
          <p:cNvSpPr>
            <a:spLocks noGrp="1"/>
          </p:cNvSpPr>
          <p:nvPr>
            <p:ph type="title"/>
          </p:nvPr>
        </p:nvSpPr>
        <p:spPr>
          <a:xfrm>
            <a:off x="838200" y="365125"/>
            <a:ext cx="8197735" cy="1325563"/>
          </a:xfrm>
        </p:spPr>
        <p:txBody>
          <a:bodyPr/>
          <a:lstStyle>
            <a:lvl1pPr>
              <a:defRPr>
                <a:latin typeface="PT Sans" panose="020B0503020203020204" pitchFamily="34" charset="0"/>
              </a:defRPr>
            </a:lvl1pPr>
          </a:lstStyle>
          <a:p>
            <a:r>
              <a:rPr lang="de-DE"/>
              <a:t>Mastertitelformat bearbeiten</a:t>
            </a:r>
          </a:p>
        </p:txBody>
      </p:sp>
      <p:sp>
        <p:nvSpPr>
          <p:cNvPr id="3" name="Inhaltsplatzhalter 2">
            <a:extLst>
              <a:ext uri="{FF2B5EF4-FFF2-40B4-BE49-F238E27FC236}">
                <a16:creationId xmlns:a16="http://schemas.microsoft.com/office/drawing/2014/main" id="{9D11061E-1DB3-4A58-830D-00AE99EE5488}"/>
              </a:ext>
            </a:extLst>
          </p:cNvPr>
          <p:cNvSpPr>
            <a:spLocks noGrp="1"/>
          </p:cNvSpPr>
          <p:nvPr>
            <p:ph idx="1"/>
          </p:nvPr>
        </p:nvSpPr>
        <p:spPr/>
        <p:txBody>
          <a:bodyPr/>
          <a:lstStyle>
            <a:lvl1pPr>
              <a:defRPr>
                <a:solidFill>
                  <a:srgbClr val="575756"/>
                </a:solidFill>
                <a:latin typeface="PT Sans" panose="020B0503020203020204" pitchFamily="34" charset="0"/>
              </a:defRPr>
            </a:lvl1pPr>
            <a:lvl2pPr>
              <a:defRPr>
                <a:solidFill>
                  <a:srgbClr val="575756"/>
                </a:solidFill>
                <a:latin typeface="PT Sans" panose="020B0503020203020204" pitchFamily="34" charset="0"/>
              </a:defRPr>
            </a:lvl2pPr>
            <a:lvl3pPr>
              <a:defRPr>
                <a:solidFill>
                  <a:srgbClr val="575756"/>
                </a:solidFill>
                <a:latin typeface="PT Sans" panose="020B0503020203020204" pitchFamily="34" charset="0"/>
              </a:defRPr>
            </a:lvl3pPr>
            <a:lvl4pPr>
              <a:defRPr>
                <a:solidFill>
                  <a:srgbClr val="575756"/>
                </a:solidFill>
                <a:latin typeface="PT Sans" panose="020B0503020203020204" pitchFamily="34" charset="0"/>
              </a:defRPr>
            </a:lvl4pPr>
            <a:lvl5pPr>
              <a:defRPr>
                <a:solidFill>
                  <a:srgbClr val="575756"/>
                </a:solidFill>
                <a:latin typeface="PT Sans" panose="020B0503020203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EC6364C-DDFC-451C-9E49-688DBD24EF0D}"/>
              </a:ext>
            </a:extLst>
          </p:cNvPr>
          <p:cNvSpPr>
            <a:spLocks noGrp="1"/>
          </p:cNvSpPr>
          <p:nvPr>
            <p:ph type="dt" sz="half" idx="10"/>
          </p:nvPr>
        </p:nvSpPr>
        <p:spPr/>
        <p:txBody>
          <a:bodyPr/>
          <a:lstStyle>
            <a:lvl1pPr>
              <a:defRPr>
                <a:solidFill>
                  <a:srgbClr val="575756"/>
                </a:solidFill>
              </a:defRPr>
            </a:lvl1pPr>
          </a:lstStyle>
          <a:p>
            <a:endParaRPr lang="de-DE"/>
          </a:p>
        </p:txBody>
      </p:sp>
      <p:sp>
        <p:nvSpPr>
          <p:cNvPr id="5" name="Fußzeilenplatzhalter 4">
            <a:extLst>
              <a:ext uri="{FF2B5EF4-FFF2-40B4-BE49-F238E27FC236}">
                <a16:creationId xmlns:a16="http://schemas.microsoft.com/office/drawing/2014/main" id="{8B8AE995-C3E2-400A-B662-ADAB3F46D70E}"/>
              </a:ext>
            </a:extLst>
          </p:cNvPr>
          <p:cNvSpPr>
            <a:spLocks noGrp="1"/>
          </p:cNvSpPr>
          <p:nvPr>
            <p:ph type="ftr" sz="quarter" idx="11"/>
          </p:nvPr>
        </p:nvSpPr>
        <p:spPr/>
        <p:txBody>
          <a:bodyPr/>
          <a:lstStyle>
            <a:lvl1pPr>
              <a:defRPr>
                <a:solidFill>
                  <a:srgbClr val="575756"/>
                </a:solidFill>
              </a:defRPr>
            </a:lvl1pPr>
          </a:lstStyle>
          <a:p>
            <a:endParaRPr lang="de-DE"/>
          </a:p>
        </p:txBody>
      </p:sp>
      <p:sp>
        <p:nvSpPr>
          <p:cNvPr id="6" name="Foliennummernplatzhalter 5">
            <a:extLst>
              <a:ext uri="{FF2B5EF4-FFF2-40B4-BE49-F238E27FC236}">
                <a16:creationId xmlns:a16="http://schemas.microsoft.com/office/drawing/2014/main" id="{8A445E5A-9E01-4AC9-9855-F3553BB67C34}"/>
              </a:ext>
            </a:extLst>
          </p:cNvPr>
          <p:cNvSpPr>
            <a:spLocks noGrp="1"/>
          </p:cNvSpPr>
          <p:nvPr>
            <p:ph type="sldNum" sz="quarter" idx="12"/>
          </p:nvPr>
        </p:nvSpPr>
        <p:spPr/>
        <p:txBody>
          <a:bodyPr/>
          <a:lstStyle>
            <a:lvl1pPr>
              <a:defRPr>
                <a:solidFill>
                  <a:srgbClr val="575756"/>
                </a:solidFill>
              </a:defRPr>
            </a:lvl1pPr>
          </a:lstStyle>
          <a:p>
            <a:fld id="{02952AC9-6941-480C-B96C-C0346A35DC64}" type="slidenum">
              <a:rPr lang="de-DE" smtClean="0"/>
              <a:pPr/>
              <a:t>‹Nr.›</a:t>
            </a:fld>
            <a:endParaRPr lang="de-DE"/>
          </a:p>
        </p:txBody>
      </p:sp>
    </p:spTree>
    <p:extLst>
      <p:ext uri="{BB962C8B-B14F-4D97-AF65-F5344CB8AC3E}">
        <p14:creationId xmlns:p14="http://schemas.microsoft.com/office/powerpoint/2010/main" val="213888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4DAF4-B955-4FFA-A941-01B09C7B83EC}"/>
              </a:ext>
            </a:extLst>
          </p:cNvPr>
          <p:cNvSpPr>
            <a:spLocks noGrp="1"/>
          </p:cNvSpPr>
          <p:nvPr>
            <p:ph type="title"/>
          </p:nvPr>
        </p:nvSpPr>
        <p:spPr>
          <a:xfrm>
            <a:off x="831850" y="1709738"/>
            <a:ext cx="10515600" cy="2852737"/>
          </a:xfrm>
        </p:spPr>
        <p:txBody>
          <a:bodyPr anchor="b"/>
          <a:lstStyle>
            <a:lvl1pPr>
              <a:defRPr sz="6000">
                <a:latin typeface="PT Sans" panose="020B0503020203020204" pitchFamily="34" charset="0"/>
              </a:defRPr>
            </a:lvl1pPr>
          </a:lstStyle>
          <a:p>
            <a:r>
              <a:rPr lang="de-DE"/>
              <a:t>Mastertitelformat bearbeiten</a:t>
            </a:r>
          </a:p>
        </p:txBody>
      </p:sp>
      <p:sp>
        <p:nvSpPr>
          <p:cNvPr id="3" name="Textplatzhalter 2">
            <a:extLst>
              <a:ext uri="{FF2B5EF4-FFF2-40B4-BE49-F238E27FC236}">
                <a16:creationId xmlns:a16="http://schemas.microsoft.com/office/drawing/2014/main" id="{17BFE6C5-48D8-4061-9183-8576FBA96764}"/>
              </a:ext>
            </a:extLst>
          </p:cNvPr>
          <p:cNvSpPr>
            <a:spLocks noGrp="1"/>
          </p:cNvSpPr>
          <p:nvPr>
            <p:ph type="body" idx="1"/>
          </p:nvPr>
        </p:nvSpPr>
        <p:spPr>
          <a:xfrm>
            <a:off x="831850" y="4589463"/>
            <a:ext cx="10515600" cy="1500187"/>
          </a:xfrm>
        </p:spPr>
        <p:txBody>
          <a:bodyPr/>
          <a:lstStyle>
            <a:lvl1pPr marL="0" indent="0">
              <a:buNone/>
              <a:defRPr sz="2400">
                <a:solidFill>
                  <a:srgbClr val="575756"/>
                </a:solidFill>
                <a:latin typeface="PT Sans" panose="020B05030202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84CDBDE-9E52-4DCC-B774-821E5D431D8C}"/>
              </a:ext>
            </a:extLst>
          </p:cNvPr>
          <p:cNvSpPr>
            <a:spLocks noGrp="1"/>
          </p:cNvSpPr>
          <p:nvPr>
            <p:ph type="dt" sz="half" idx="10"/>
          </p:nvPr>
        </p:nvSpPr>
        <p:spPr/>
        <p:txBody>
          <a:bodyPr/>
          <a:lstStyle>
            <a:lvl1pPr>
              <a:defRPr>
                <a:solidFill>
                  <a:srgbClr val="575756"/>
                </a:solidFill>
              </a:defRPr>
            </a:lvl1pPr>
          </a:lstStyle>
          <a:p>
            <a:endParaRPr lang="de-DE"/>
          </a:p>
        </p:txBody>
      </p:sp>
      <p:sp>
        <p:nvSpPr>
          <p:cNvPr id="5" name="Fußzeilenplatzhalter 4">
            <a:extLst>
              <a:ext uri="{FF2B5EF4-FFF2-40B4-BE49-F238E27FC236}">
                <a16:creationId xmlns:a16="http://schemas.microsoft.com/office/drawing/2014/main" id="{1A6733AE-F663-4C2E-BFB7-A3BEEE5A050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96B3F6F-EB5A-4721-827C-1695B311B291}"/>
              </a:ext>
            </a:extLst>
          </p:cNvPr>
          <p:cNvSpPr>
            <a:spLocks noGrp="1"/>
          </p:cNvSpPr>
          <p:nvPr>
            <p:ph type="sldNum" sz="quarter" idx="12"/>
          </p:nvPr>
        </p:nvSpPr>
        <p:spPr/>
        <p:txBody>
          <a:bodyPr/>
          <a:lstStyle>
            <a:lvl1pPr>
              <a:defRPr>
                <a:solidFill>
                  <a:srgbClr val="575756"/>
                </a:solidFill>
              </a:defRPr>
            </a:lvl1pPr>
          </a:lstStyle>
          <a:p>
            <a:fld id="{02952AC9-6941-480C-B96C-C0346A35DC64}" type="slidenum">
              <a:rPr lang="de-DE" smtClean="0"/>
              <a:pPr/>
              <a:t>‹Nr.›</a:t>
            </a:fld>
            <a:endParaRPr lang="de-DE"/>
          </a:p>
        </p:txBody>
      </p:sp>
    </p:spTree>
    <p:extLst>
      <p:ext uri="{BB962C8B-B14F-4D97-AF65-F5344CB8AC3E}">
        <p14:creationId xmlns:p14="http://schemas.microsoft.com/office/powerpoint/2010/main" val="219972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A87364-9503-44B7-B958-213B03EBDFE0}"/>
              </a:ext>
            </a:extLst>
          </p:cNvPr>
          <p:cNvSpPr>
            <a:spLocks noGrp="1"/>
          </p:cNvSpPr>
          <p:nvPr>
            <p:ph type="title"/>
          </p:nvPr>
        </p:nvSpPr>
        <p:spPr>
          <a:xfrm>
            <a:off x="838200" y="365125"/>
            <a:ext cx="8164484" cy="1325563"/>
          </a:xfrm>
        </p:spPr>
        <p:txBody>
          <a:bodyPr/>
          <a:lstStyle/>
          <a:p>
            <a:r>
              <a:rPr lang="de-DE"/>
              <a:t>Mastertitelformat bearbeiten</a:t>
            </a:r>
          </a:p>
        </p:txBody>
      </p:sp>
      <p:sp>
        <p:nvSpPr>
          <p:cNvPr id="3" name="Inhaltsplatzhalter 2">
            <a:extLst>
              <a:ext uri="{FF2B5EF4-FFF2-40B4-BE49-F238E27FC236}">
                <a16:creationId xmlns:a16="http://schemas.microsoft.com/office/drawing/2014/main" id="{E990D6AB-1325-47BE-9A20-FFF17DF38910}"/>
              </a:ext>
            </a:extLst>
          </p:cNvPr>
          <p:cNvSpPr>
            <a:spLocks noGrp="1"/>
          </p:cNvSpPr>
          <p:nvPr>
            <p:ph sz="half" idx="1"/>
          </p:nvPr>
        </p:nvSpPr>
        <p:spPr>
          <a:xfrm>
            <a:off x="838200" y="1825625"/>
            <a:ext cx="5181600" cy="4351338"/>
          </a:xfrm>
        </p:spPr>
        <p:txBody>
          <a:bodyPr/>
          <a:lstStyle>
            <a:lvl1pPr>
              <a:defRPr>
                <a:solidFill>
                  <a:srgbClr val="575756"/>
                </a:solidFill>
              </a:defRPr>
            </a:lvl1pPr>
            <a:lvl2pPr>
              <a:defRPr>
                <a:solidFill>
                  <a:srgbClr val="575756"/>
                </a:solidFill>
              </a:defRPr>
            </a:lvl2pPr>
            <a:lvl3pPr>
              <a:defRPr>
                <a:solidFill>
                  <a:srgbClr val="575756"/>
                </a:solidFill>
              </a:defRPr>
            </a:lvl3pPr>
            <a:lvl4pPr>
              <a:defRPr>
                <a:solidFill>
                  <a:srgbClr val="575756"/>
                </a:solidFill>
              </a:defRPr>
            </a:lvl4pPr>
            <a:lvl5pPr>
              <a:defRPr>
                <a:solidFill>
                  <a:srgbClr val="575756"/>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E0E86BE-BFC8-4448-97C4-5E4B3AE87411}"/>
              </a:ext>
            </a:extLst>
          </p:cNvPr>
          <p:cNvSpPr>
            <a:spLocks noGrp="1"/>
          </p:cNvSpPr>
          <p:nvPr>
            <p:ph sz="half" idx="2"/>
          </p:nvPr>
        </p:nvSpPr>
        <p:spPr>
          <a:xfrm>
            <a:off x="6172200" y="1825625"/>
            <a:ext cx="5181600" cy="4351338"/>
          </a:xfrm>
        </p:spPr>
        <p:txBody>
          <a:bodyPr/>
          <a:lstStyle>
            <a:lvl1pPr>
              <a:defRPr>
                <a:solidFill>
                  <a:srgbClr val="575756"/>
                </a:solidFill>
              </a:defRPr>
            </a:lvl1pPr>
            <a:lvl2pPr>
              <a:defRPr>
                <a:solidFill>
                  <a:srgbClr val="575756"/>
                </a:solidFill>
              </a:defRPr>
            </a:lvl2pPr>
            <a:lvl3pPr>
              <a:defRPr>
                <a:solidFill>
                  <a:srgbClr val="575756"/>
                </a:solidFill>
              </a:defRPr>
            </a:lvl3pPr>
            <a:lvl4pPr>
              <a:defRPr>
                <a:solidFill>
                  <a:srgbClr val="575756"/>
                </a:solidFill>
              </a:defRPr>
            </a:lvl4pPr>
            <a:lvl5pPr>
              <a:defRPr>
                <a:solidFill>
                  <a:srgbClr val="575756"/>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881DB9D-EC3B-4266-9EC2-0BC3D0DE43A4}"/>
              </a:ext>
            </a:extLst>
          </p:cNvPr>
          <p:cNvSpPr>
            <a:spLocks noGrp="1"/>
          </p:cNvSpPr>
          <p:nvPr>
            <p:ph type="dt" sz="half" idx="10"/>
          </p:nvPr>
        </p:nvSpPr>
        <p:spPr/>
        <p:txBody>
          <a:bodyPr/>
          <a:lstStyle>
            <a:lvl1pPr>
              <a:defRPr>
                <a:solidFill>
                  <a:srgbClr val="575756"/>
                </a:solidFill>
              </a:defRPr>
            </a:lvl1pPr>
          </a:lstStyle>
          <a:p>
            <a:endParaRPr lang="de-DE"/>
          </a:p>
        </p:txBody>
      </p:sp>
      <p:sp>
        <p:nvSpPr>
          <p:cNvPr id="6" name="Fußzeilenplatzhalter 5">
            <a:extLst>
              <a:ext uri="{FF2B5EF4-FFF2-40B4-BE49-F238E27FC236}">
                <a16:creationId xmlns:a16="http://schemas.microsoft.com/office/drawing/2014/main" id="{B7D44B7B-8D88-47FD-BA76-62C23F912CF5}"/>
              </a:ext>
            </a:extLst>
          </p:cNvPr>
          <p:cNvSpPr>
            <a:spLocks noGrp="1"/>
          </p:cNvSpPr>
          <p:nvPr>
            <p:ph type="ftr" sz="quarter" idx="11"/>
          </p:nvPr>
        </p:nvSpPr>
        <p:spPr/>
        <p:txBody>
          <a:bodyPr/>
          <a:lstStyle>
            <a:lvl1pPr>
              <a:defRPr>
                <a:solidFill>
                  <a:srgbClr val="575756"/>
                </a:solidFill>
              </a:defRPr>
            </a:lvl1pPr>
          </a:lstStyle>
          <a:p>
            <a:endParaRPr lang="de-DE"/>
          </a:p>
        </p:txBody>
      </p:sp>
      <p:sp>
        <p:nvSpPr>
          <p:cNvPr id="7" name="Foliennummernplatzhalter 6">
            <a:extLst>
              <a:ext uri="{FF2B5EF4-FFF2-40B4-BE49-F238E27FC236}">
                <a16:creationId xmlns:a16="http://schemas.microsoft.com/office/drawing/2014/main" id="{99C996BC-BFE2-445E-B806-87A800CCC8C8}"/>
              </a:ext>
            </a:extLst>
          </p:cNvPr>
          <p:cNvSpPr>
            <a:spLocks noGrp="1"/>
          </p:cNvSpPr>
          <p:nvPr>
            <p:ph type="sldNum" sz="quarter" idx="12"/>
          </p:nvPr>
        </p:nvSpPr>
        <p:spPr/>
        <p:txBody>
          <a:bodyPr/>
          <a:lstStyle>
            <a:lvl1pPr>
              <a:defRPr>
                <a:solidFill>
                  <a:srgbClr val="575756"/>
                </a:solidFill>
              </a:defRPr>
            </a:lvl1pPr>
          </a:lstStyle>
          <a:p>
            <a:fld id="{02952AC9-6941-480C-B96C-C0346A35DC64}" type="slidenum">
              <a:rPr lang="de-DE" smtClean="0"/>
              <a:pPr/>
              <a:t>‹Nr.›</a:t>
            </a:fld>
            <a:endParaRPr lang="de-DE"/>
          </a:p>
        </p:txBody>
      </p:sp>
    </p:spTree>
    <p:extLst>
      <p:ext uri="{BB962C8B-B14F-4D97-AF65-F5344CB8AC3E}">
        <p14:creationId xmlns:p14="http://schemas.microsoft.com/office/powerpoint/2010/main" val="4115998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9ECFB-FDF8-4099-A016-D9CA60774C44}"/>
              </a:ext>
            </a:extLst>
          </p:cNvPr>
          <p:cNvSpPr>
            <a:spLocks noGrp="1"/>
          </p:cNvSpPr>
          <p:nvPr>
            <p:ph type="title"/>
          </p:nvPr>
        </p:nvSpPr>
        <p:spPr>
          <a:xfrm>
            <a:off x="839788" y="365125"/>
            <a:ext cx="8162896"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ED3C80C-7A1B-4AF6-B727-76B66E381BD8}"/>
              </a:ext>
            </a:extLst>
          </p:cNvPr>
          <p:cNvSpPr>
            <a:spLocks noGrp="1"/>
          </p:cNvSpPr>
          <p:nvPr>
            <p:ph type="body" idx="1"/>
          </p:nvPr>
        </p:nvSpPr>
        <p:spPr>
          <a:xfrm>
            <a:off x="839788" y="1681163"/>
            <a:ext cx="5157787" cy="823912"/>
          </a:xfrm>
        </p:spPr>
        <p:txBody>
          <a:bodyPr anchor="b"/>
          <a:lstStyle>
            <a:lvl1pPr marL="0" indent="0">
              <a:buNone/>
              <a:defRPr sz="2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4DEE155-AD8C-4537-BA2A-DFD4C214CF30}"/>
              </a:ext>
            </a:extLst>
          </p:cNvPr>
          <p:cNvSpPr>
            <a:spLocks noGrp="1"/>
          </p:cNvSpPr>
          <p:nvPr>
            <p:ph sz="half" idx="2"/>
          </p:nvPr>
        </p:nvSpPr>
        <p:spPr>
          <a:xfrm>
            <a:off x="839788" y="2505075"/>
            <a:ext cx="5157787" cy="3684588"/>
          </a:xfrm>
        </p:spPr>
        <p:txBody>
          <a:bodyPr/>
          <a:lstStyle>
            <a:lvl1pPr>
              <a:defRPr>
                <a:solidFill>
                  <a:srgbClr val="575756"/>
                </a:solidFill>
              </a:defRPr>
            </a:lvl1pPr>
            <a:lvl2pPr>
              <a:defRPr>
                <a:solidFill>
                  <a:srgbClr val="575756"/>
                </a:solidFill>
              </a:defRPr>
            </a:lvl2pPr>
            <a:lvl3pPr>
              <a:defRPr>
                <a:solidFill>
                  <a:srgbClr val="575756"/>
                </a:solidFill>
              </a:defRPr>
            </a:lvl3pPr>
            <a:lvl4pPr>
              <a:defRPr>
                <a:solidFill>
                  <a:srgbClr val="575756"/>
                </a:solidFill>
              </a:defRPr>
            </a:lvl4pPr>
            <a:lvl5pPr>
              <a:defRPr>
                <a:solidFill>
                  <a:srgbClr val="575756"/>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57B28F8-C0F7-4FAE-8AA4-05984CC651C1}"/>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5757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A53B428-69DA-4742-8DF5-5CD9B3463DE9}"/>
              </a:ext>
            </a:extLst>
          </p:cNvPr>
          <p:cNvSpPr>
            <a:spLocks noGrp="1"/>
          </p:cNvSpPr>
          <p:nvPr>
            <p:ph sz="quarter" idx="4"/>
          </p:nvPr>
        </p:nvSpPr>
        <p:spPr>
          <a:xfrm>
            <a:off x="6172200" y="2505075"/>
            <a:ext cx="5183188" cy="3684588"/>
          </a:xfrm>
        </p:spPr>
        <p:txBody>
          <a:bodyPr/>
          <a:lstStyle>
            <a:lvl1pPr>
              <a:defRPr>
                <a:solidFill>
                  <a:srgbClr val="575756"/>
                </a:solidFill>
              </a:defRPr>
            </a:lvl1pPr>
            <a:lvl2pPr>
              <a:defRPr>
                <a:solidFill>
                  <a:srgbClr val="575756"/>
                </a:solidFill>
              </a:defRPr>
            </a:lvl2pPr>
            <a:lvl3pPr>
              <a:defRPr>
                <a:solidFill>
                  <a:srgbClr val="575756"/>
                </a:solidFill>
              </a:defRPr>
            </a:lvl3pPr>
            <a:lvl4pPr>
              <a:defRPr>
                <a:solidFill>
                  <a:srgbClr val="575756"/>
                </a:solidFill>
              </a:defRPr>
            </a:lvl4pPr>
            <a:lvl5pPr>
              <a:defRPr>
                <a:solidFill>
                  <a:srgbClr val="575756"/>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885B00D-7A81-42F2-90EB-5112C54CD6DE}"/>
              </a:ext>
            </a:extLst>
          </p:cNvPr>
          <p:cNvSpPr>
            <a:spLocks noGrp="1"/>
          </p:cNvSpPr>
          <p:nvPr>
            <p:ph type="dt" sz="half" idx="10"/>
          </p:nvPr>
        </p:nvSpPr>
        <p:spPr/>
        <p:txBody>
          <a:bodyPr/>
          <a:lstStyle>
            <a:lvl1pPr>
              <a:defRPr>
                <a:solidFill>
                  <a:srgbClr val="575756"/>
                </a:solidFill>
              </a:defRPr>
            </a:lvl1pPr>
          </a:lstStyle>
          <a:p>
            <a:endParaRPr lang="de-DE"/>
          </a:p>
        </p:txBody>
      </p:sp>
      <p:sp>
        <p:nvSpPr>
          <p:cNvPr id="8" name="Fußzeilenplatzhalter 7">
            <a:extLst>
              <a:ext uri="{FF2B5EF4-FFF2-40B4-BE49-F238E27FC236}">
                <a16:creationId xmlns:a16="http://schemas.microsoft.com/office/drawing/2014/main" id="{984D88C6-CC27-48AD-B934-BEC3DB7A24D1}"/>
              </a:ext>
            </a:extLst>
          </p:cNvPr>
          <p:cNvSpPr>
            <a:spLocks noGrp="1"/>
          </p:cNvSpPr>
          <p:nvPr>
            <p:ph type="ftr" sz="quarter" idx="11"/>
          </p:nvPr>
        </p:nvSpPr>
        <p:spPr/>
        <p:txBody>
          <a:bodyPr/>
          <a:lstStyle>
            <a:lvl1pPr>
              <a:defRPr>
                <a:solidFill>
                  <a:srgbClr val="575756"/>
                </a:solidFill>
              </a:defRPr>
            </a:lvl1pPr>
          </a:lstStyle>
          <a:p>
            <a:endParaRPr lang="de-DE"/>
          </a:p>
        </p:txBody>
      </p:sp>
      <p:sp>
        <p:nvSpPr>
          <p:cNvPr id="9" name="Foliennummernplatzhalter 8">
            <a:extLst>
              <a:ext uri="{FF2B5EF4-FFF2-40B4-BE49-F238E27FC236}">
                <a16:creationId xmlns:a16="http://schemas.microsoft.com/office/drawing/2014/main" id="{A49A0DFD-6575-4B6E-B5AB-BDC92B805B6F}"/>
              </a:ext>
            </a:extLst>
          </p:cNvPr>
          <p:cNvSpPr>
            <a:spLocks noGrp="1"/>
          </p:cNvSpPr>
          <p:nvPr>
            <p:ph type="sldNum" sz="quarter" idx="12"/>
          </p:nvPr>
        </p:nvSpPr>
        <p:spPr/>
        <p:txBody>
          <a:bodyPr/>
          <a:lstStyle>
            <a:lvl1pPr>
              <a:defRPr>
                <a:solidFill>
                  <a:srgbClr val="575756"/>
                </a:solidFill>
              </a:defRPr>
            </a:lvl1pPr>
          </a:lstStyle>
          <a:p>
            <a:fld id="{02952AC9-6941-480C-B96C-C0346A35DC64}" type="slidenum">
              <a:rPr lang="de-DE" smtClean="0"/>
              <a:pPr/>
              <a:t>‹Nr.›</a:t>
            </a:fld>
            <a:endParaRPr lang="de-DE"/>
          </a:p>
        </p:txBody>
      </p:sp>
    </p:spTree>
    <p:extLst>
      <p:ext uri="{BB962C8B-B14F-4D97-AF65-F5344CB8AC3E}">
        <p14:creationId xmlns:p14="http://schemas.microsoft.com/office/powerpoint/2010/main" val="65598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45715-B34F-4344-AC00-77D109E2A08E}"/>
              </a:ext>
            </a:extLst>
          </p:cNvPr>
          <p:cNvSpPr>
            <a:spLocks noGrp="1"/>
          </p:cNvSpPr>
          <p:nvPr>
            <p:ph type="title"/>
          </p:nvPr>
        </p:nvSpPr>
        <p:spPr>
          <a:xfrm>
            <a:off x="838200" y="365125"/>
            <a:ext cx="8181109" cy="1325563"/>
          </a:xfrm>
        </p:spPr>
        <p:txBody>
          <a:bodyPr/>
          <a:lstStyle/>
          <a:p>
            <a:r>
              <a:rPr lang="de-DE"/>
              <a:t>Mastertitelformat bearbeiten</a:t>
            </a:r>
          </a:p>
        </p:txBody>
      </p:sp>
      <p:sp>
        <p:nvSpPr>
          <p:cNvPr id="3" name="Datumsplatzhalter 2">
            <a:extLst>
              <a:ext uri="{FF2B5EF4-FFF2-40B4-BE49-F238E27FC236}">
                <a16:creationId xmlns:a16="http://schemas.microsoft.com/office/drawing/2014/main" id="{FC13D402-F712-478E-AFA5-E06A961F3833}"/>
              </a:ext>
            </a:extLst>
          </p:cNvPr>
          <p:cNvSpPr>
            <a:spLocks noGrp="1"/>
          </p:cNvSpPr>
          <p:nvPr>
            <p:ph type="dt" sz="half" idx="10"/>
          </p:nvPr>
        </p:nvSpPr>
        <p:spPr/>
        <p:txBody>
          <a:bodyPr/>
          <a:lstStyle>
            <a:lvl1pPr>
              <a:defRPr>
                <a:solidFill>
                  <a:srgbClr val="575756"/>
                </a:solidFill>
              </a:defRPr>
            </a:lvl1pPr>
          </a:lstStyle>
          <a:p>
            <a:endParaRPr lang="de-DE"/>
          </a:p>
        </p:txBody>
      </p:sp>
      <p:sp>
        <p:nvSpPr>
          <p:cNvPr id="4" name="Fußzeilenplatzhalter 3">
            <a:extLst>
              <a:ext uri="{FF2B5EF4-FFF2-40B4-BE49-F238E27FC236}">
                <a16:creationId xmlns:a16="http://schemas.microsoft.com/office/drawing/2014/main" id="{2DC09927-9967-405C-A7CC-5BC16FAE1EB0}"/>
              </a:ext>
            </a:extLst>
          </p:cNvPr>
          <p:cNvSpPr>
            <a:spLocks noGrp="1"/>
          </p:cNvSpPr>
          <p:nvPr>
            <p:ph type="ftr" sz="quarter" idx="11"/>
          </p:nvPr>
        </p:nvSpPr>
        <p:spPr/>
        <p:txBody>
          <a:bodyPr/>
          <a:lstStyle>
            <a:lvl1pPr>
              <a:defRPr>
                <a:solidFill>
                  <a:srgbClr val="575756"/>
                </a:solidFill>
              </a:defRPr>
            </a:lvl1pPr>
          </a:lstStyle>
          <a:p>
            <a:endParaRPr lang="de-DE"/>
          </a:p>
        </p:txBody>
      </p:sp>
      <p:sp>
        <p:nvSpPr>
          <p:cNvPr id="5" name="Foliennummernplatzhalter 4">
            <a:extLst>
              <a:ext uri="{FF2B5EF4-FFF2-40B4-BE49-F238E27FC236}">
                <a16:creationId xmlns:a16="http://schemas.microsoft.com/office/drawing/2014/main" id="{02D65D31-7ABB-4794-A6C2-BCE602138D24}"/>
              </a:ext>
            </a:extLst>
          </p:cNvPr>
          <p:cNvSpPr>
            <a:spLocks noGrp="1"/>
          </p:cNvSpPr>
          <p:nvPr>
            <p:ph type="sldNum" sz="quarter" idx="12"/>
          </p:nvPr>
        </p:nvSpPr>
        <p:spPr/>
        <p:txBody>
          <a:bodyPr/>
          <a:lstStyle>
            <a:lvl1pPr>
              <a:defRPr>
                <a:solidFill>
                  <a:srgbClr val="575756"/>
                </a:solidFill>
              </a:defRPr>
            </a:lvl1pPr>
          </a:lstStyle>
          <a:p>
            <a:fld id="{02952AC9-6941-480C-B96C-C0346A35DC64}" type="slidenum">
              <a:rPr lang="de-DE" smtClean="0"/>
              <a:pPr/>
              <a:t>‹Nr.›</a:t>
            </a:fld>
            <a:endParaRPr lang="de-DE"/>
          </a:p>
        </p:txBody>
      </p:sp>
    </p:spTree>
    <p:extLst>
      <p:ext uri="{BB962C8B-B14F-4D97-AF65-F5344CB8AC3E}">
        <p14:creationId xmlns:p14="http://schemas.microsoft.com/office/powerpoint/2010/main" val="152030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ADA2018-05FB-4ED8-A50E-EE820E148569}"/>
              </a:ext>
            </a:extLst>
          </p:cNvPr>
          <p:cNvSpPr>
            <a:spLocks noGrp="1"/>
          </p:cNvSpPr>
          <p:nvPr>
            <p:ph type="dt" sz="half" idx="10"/>
          </p:nvPr>
        </p:nvSpPr>
        <p:spPr/>
        <p:txBody>
          <a:bodyPr/>
          <a:lstStyle>
            <a:lvl1pPr>
              <a:defRPr>
                <a:solidFill>
                  <a:srgbClr val="575756"/>
                </a:solidFill>
              </a:defRPr>
            </a:lvl1pPr>
          </a:lstStyle>
          <a:p>
            <a:endParaRPr lang="de-DE"/>
          </a:p>
        </p:txBody>
      </p:sp>
      <p:sp>
        <p:nvSpPr>
          <p:cNvPr id="3" name="Fußzeilenplatzhalter 2">
            <a:extLst>
              <a:ext uri="{FF2B5EF4-FFF2-40B4-BE49-F238E27FC236}">
                <a16:creationId xmlns:a16="http://schemas.microsoft.com/office/drawing/2014/main" id="{0901FDCA-12C4-4C4F-85F7-70B09D858840}"/>
              </a:ext>
            </a:extLst>
          </p:cNvPr>
          <p:cNvSpPr>
            <a:spLocks noGrp="1"/>
          </p:cNvSpPr>
          <p:nvPr>
            <p:ph type="ftr" sz="quarter" idx="11"/>
          </p:nvPr>
        </p:nvSpPr>
        <p:spPr/>
        <p:txBody>
          <a:bodyPr/>
          <a:lstStyle>
            <a:lvl1pPr>
              <a:defRPr>
                <a:solidFill>
                  <a:srgbClr val="575756"/>
                </a:solidFill>
              </a:defRPr>
            </a:lvl1pPr>
          </a:lstStyle>
          <a:p>
            <a:endParaRPr lang="de-DE"/>
          </a:p>
        </p:txBody>
      </p:sp>
      <p:sp>
        <p:nvSpPr>
          <p:cNvPr id="4" name="Foliennummernplatzhalter 3">
            <a:extLst>
              <a:ext uri="{FF2B5EF4-FFF2-40B4-BE49-F238E27FC236}">
                <a16:creationId xmlns:a16="http://schemas.microsoft.com/office/drawing/2014/main" id="{0B777A17-0CBD-438A-AFCB-CECA14EE1D27}"/>
              </a:ext>
            </a:extLst>
          </p:cNvPr>
          <p:cNvSpPr>
            <a:spLocks noGrp="1"/>
          </p:cNvSpPr>
          <p:nvPr>
            <p:ph type="sldNum" sz="quarter" idx="12"/>
          </p:nvPr>
        </p:nvSpPr>
        <p:spPr/>
        <p:txBody>
          <a:bodyPr/>
          <a:lstStyle>
            <a:lvl1pPr>
              <a:defRPr>
                <a:solidFill>
                  <a:srgbClr val="575756"/>
                </a:solidFill>
              </a:defRPr>
            </a:lvl1pPr>
          </a:lstStyle>
          <a:p>
            <a:fld id="{02952AC9-6941-480C-B96C-C0346A35DC64}" type="slidenum">
              <a:rPr lang="de-DE" smtClean="0"/>
              <a:pPr/>
              <a:t>‹Nr.›</a:t>
            </a:fld>
            <a:endParaRPr lang="de-DE"/>
          </a:p>
        </p:txBody>
      </p:sp>
    </p:spTree>
    <p:extLst>
      <p:ext uri="{BB962C8B-B14F-4D97-AF65-F5344CB8AC3E}">
        <p14:creationId xmlns:p14="http://schemas.microsoft.com/office/powerpoint/2010/main" val="185770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0067D4-8F41-4C5E-B752-72E441E03B3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1A3E7AA-48F7-45EB-A712-DDF1D58F632E}"/>
              </a:ext>
            </a:extLst>
          </p:cNvPr>
          <p:cNvSpPr>
            <a:spLocks noGrp="1"/>
          </p:cNvSpPr>
          <p:nvPr>
            <p:ph idx="1"/>
          </p:nvPr>
        </p:nvSpPr>
        <p:spPr>
          <a:xfrm>
            <a:off x="5183188" y="1338349"/>
            <a:ext cx="6172200" cy="4522701"/>
          </a:xfrm>
        </p:spPr>
        <p:txBody>
          <a:bodyPr/>
          <a:lstStyle>
            <a:lvl1pPr>
              <a:defRPr sz="3200">
                <a:solidFill>
                  <a:srgbClr val="575756"/>
                </a:solidFill>
              </a:defRPr>
            </a:lvl1pPr>
            <a:lvl2pPr>
              <a:defRPr sz="2800">
                <a:solidFill>
                  <a:srgbClr val="575756"/>
                </a:solidFill>
              </a:defRPr>
            </a:lvl2pPr>
            <a:lvl3pPr>
              <a:defRPr sz="2400">
                <a:solidFill>
                  <a:srgbClr val="575756"/>
                </a:solidFill>
              </a:defRPr>
            </a:lvl3pPr>
            <a:lvl4pPr>
              <a:defRPr sz="2000">
                <a:solidFill>
                  <a:srgbClr val="575756"/>
                </a:solidFill>
              </a:defRPr>
            </a:lvl4pPr>
            <a:lvl5pPr>
              <a:defRPr sz="2000">
                <a:solidFill>
                  <a:srgbClr val="575756"/>
                </a:solidFill>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631F2B4-8E0B-4AFC-9BF9-D62B1E1AD8DC}"/>
              </a:ext>
            </a:extLst>
          </p:cNvPr>
          <p:cNvSpPr>
            <a:spLocks noGrp="1"/>
          </p:cNvSpPr>
          <p:nvPr>
            <p:ph type="body" sz="half" idx="2"/>
          </p:nvPr>
        </p:nvSpPr>
        <p:spPr>
          <a:xfrm>
            <a:off x="839788" y="2057400"/>
            <a:ext cx="3932237" cy="3811588"/>
          </a:xfrm>
        </p:spPr>
        <p:txBody>
          <a:bodyPr/>
          <a:lstStyle>
            <a:lvl1pPr marL="0" indent="0">
              <a:buNone/>
              <a:defRPr sz="1600">
                <a:solidFill>
                  <a:srgbClr val="57575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6FEC014-C40C-4506-AECE-17F93F92B411}"/>
              </a:ext>
            </a:extLst>
          </p:cNvPr>
          <p:cNvSpPr>
            <a:spLocks noGrp="1"/>
          </p:cNvSpPr>
          <p:nvPr>
            <p:ph type="dt" sz="half" idx="10"/>
          </p:nvPr>
        </p:nvSpPr>
        <p:spPr/>
        <p:txBody>
          <a:bodyPr/>
          <a:lstStyle>
            <a:lvl1pPr>
              <a:defRPr>
                <a:solidFill>
                  <a:srgbClr val="575756"/>
                </a:solidFill>
              </a:defRPr>
            </a:lvl1pPr>
          </a:lstStyle>
          <a:p>
            <a:endParaRPr lang="de-DE"/>
          </a:p>
        </p:txBody>
      </p:sp>
      <p:sp>
        <p:nvSpPr>
          <p:cNvPr id="6" name="Fußzeilenplatzhalter 5">
            <a:extLst>
              <a:ext uri="{FF2B5EF4-FFF2-40B4-BE49-F238E27FC236}">
                <a16:creationId xmlns:a16="http://schemas.microsoft.com/office/drawing/2014/main" id="{EF652F7C-07C8-4837-A879-7B46D5ACD65E}"/>
              </a:ext>
            </a:extLst>
          </p:cNvPr>
          <p:cNvSpPr>
            <a:spLocks noGrp="1"/>
          </p:cNvSpPr>
          <p:nvPr>
            <p:ph type="ftr" sz="quarter" idx="11"/>
          </p:nvPr>
        </p:nvSpPr>
        <p:spPr/>
        <p:txBody>
          <a:bodyPr/>
          <a:lstStyle>
            <a:lvl1pPr>
              <a:defRPr>
                <a:solidFill>
                  <a:srgbClr val="575756"/>
                </a:solidFill>
              </a:defRPr>
            </a:lvl1pPr>
          </a:lstStyle>
          <a:p>
            <a:endParaRPr lang="de-DE"/>
          </a:p>
        </p:txBody>
      </p:sp>
      <p:sp>
        <p:nvSpPr>
          <p:cNvPr id="7" name="Foliennummernplatzhalter 6">
            <a:extLst>
              <a:ext uri="{FF2B5EF4-FFF2-40B4-BE49-F238E27FC236}">
                <a16:creationId xmlns:a16="http://schemas.microsoft.com/office/drawing/2014/main" id="{2B45C2F0-3B22-45EA-AE0D-6584C959398D}"/>
              </a:ext>
            </a:extLst>
          </p:cNvPr>
          <p:cNvSpPr>
            <a:spLocks noGrp="1"/>
          </p:cNvSpPr>
          <p:nvPr>
            <p:ph type="sldNum" sz="quarter" idx="12"/>
          </p:nvPr>
        </p:nvSpPr>
        <p:spPr/>
        <p:txBody>
          <a:bodyPr/>
          <a:lstStyle>
            <a:lvl1pPr>
              <a:defRPr>
                <a:solidFill>
                  <a:srgbClr val="575756"/>
                </a:solidFill>
              </a:defRPr>
            </a:lvl1pPr>
          </a:lstStyle>
          <a:p>
            <a:fld id="{02952AC9-6941-480C-B96C-C0346A35DC64}" type="slidenum">
              <a:rPr lang="de-DE" smtClean="0"/>
              <a:pPr/>
              <a:t>‹Nr.›</a:t>
            </a:fld>
            <a:endParaRPr lang="de-DE"/>
          </a:p>
        </p:txBody>
      </p:sp>
    </p:spTree>
    <p:extLst>
      <p:ext uri="{BB962C8B-B14F-4D97-AF65-F5344CB8AC3E}">
        <p14:creationId xmlns:p14="http://schemas.microsoft.com/office/powerpoint/2010/main" val="186416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1D785-3421-440E-B3F2-B55E9796540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FB187D5-B5C5-4CEF-9A7C-206070E5B467}"/>
              </a:ext>
            </a:extLst>
          </p:cNvPr>
          <p:cNvSpPr>
            <a:spLocks noGrp="1"/>
          </p:cNvSpPr>
          <p:nvPr>
            <p:ph type="pic" idx="1"/>
          </p:nvPr>
        </p:nvSpPr>
        <p:spPr>
          <a:xfrm>
            <a:off x="5183188" y="1313411"/>
            <a:ext cx="6172200" cy="45476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5351545-5B96-4D04-A64E-9DAB3EF3F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B2AA268-B33D-4EDD-96C7-FCFD9CD9CBC3}"/>
              </a:ext>
            </a:extLst>
          </p:cNvPr>
          <p:cNvSpPr>
            <a:spLocks noGrp="1"/>
          </p:cNvSpPr>
          <p:nvPr>
            <p:ph type="dt" sz="half" idx="10"/>
          </p:nvPr>
        </p:nvSpPr>
        <p:spPr/>
        <p:txBody>
          <a:bodyPr/>
          <a:lstStyle>
            <a:lvl1pPr>
              <a:defRPr>
                <a:solidFill>
                  <a:srgbClr val="575756"/>
                </a:solidFill>
              </a:defRPr>
            </a:lvl1pPr>
          </a:lstStyle>
          <a:p>
            <a:endParaRPr lang="de-DE"/>
          </a:p>
        </p:txBody>
      </p:sp>
      <p:sp>
        <p:nvSpPr>
          <p:cNvPr id="6" name="Fußzeilenplatzhalter 5">
            <a:extLst>
              <a:ext uri="{FF2B5EF4-FFF2-40B4-BE49-F238E27FC236}">
                <a16:creationId xmlns:a16="http://schemas.microsoft.com/office/drawing/2014/main" id="{24D791C7-6E90-4B5E-A215-26767A15C4E3}"/>
              </a:ext>
            </a:extLst>
          </p:cNvPr>
          <p:cNvSpPr>
            <a:spLocks noGrp="1"/>
          </p:cNvSpPr>
          <p:nvPr>
            <p:ph type="ftr" sz="quarter" idx="11"/>
          </p:nvPr>
        </p:nvSpPr>
        <p:spPr/>
        <p:txBody>
          <a:bodyPr/>
          <a:lstStyle>
            <a:lvl1pPr>
              <a:defRPr>
                <a:solidFill>
                  <a:srgbClr val="575756"/>
                </a:solidFill>
              </a:defRPr>
            </a:lvl1pPr>
          </a:lstStyle>
          <a:p>
            <a:endParaRPr lang="de-DE"/>
          </a:p>
        </p:txBody>
      </p:sp>
      <p:sp>
        <p:nvSpPr>
          <p:cNvPr id="7" name="Foliennummernplatzhalter 6">
            <a:extLst>
              <a:ext uri="{FF2B5EF4-FFF2-40B4-BE49-F238E27FC236}">
                <a16:creationId xmlns:a16="http://schemas.microsoft.com/office/drawing/2014/main" id="{BEC3C1B7-308D-4599-B413-386EEC4CCF83}"/>
              </a:ext>
            </a:extLst>
          </p:cNvPr>
          <p:cNvSpPr>
            <a:spLocks noGrp="1"/>
          </p:cNvSpPr>
          <p:nvPr>
            <p:ph type="sldNum" sz="quarter" idx="12"/>
          </p:nvPr>
        </p:nvSpPr>
        <p:spPr/>
        <p:txBody>
          <a:bodyPr/>
          <a:lstStyle>
            <a:lvl1pPr>
              <a:defRPr>
                <a:solidFill>
                  <a:srgbClr val="575756"/>
                </a:solidFill>
              </a:defRPr>
            </a:lvl1pPr>
          </a:lstStyle>
          <a:p>
            <a:fld id="{02952AC9-6941-480C-B96C-C0346A35DC64}" type="slidenum">
              <a:rPr lang="de-DE" smtClean="0"/>
              <a:pPr/>
              <a:t>‹Nr.›</a:t>
            </a:fld>
            <a:endParaRPr lang="de-DE"/>
          </a:p>
        </p:txBody>
      </p:sp>
    </p:spTree>
    <p:extLst>
      <p:ext uri="{BB962C8B-B14F-4D97-AF65-F5344CB8AC3E}">
        <p14:creationId xmlns:p14="http://schemas.microsoft.com/office/powerpoint/2010/main" val="24205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63843C-56B7-4BFE-82C1-0D44B9DF3E92}"/>
              </a:ext>
            </a:extLst>
          </p:cNvPr>
          <p:cNvSpPr>
            <a:spLocks noGrp="1"/>
          </p:cNvSpPr>
          <p:nvPr>
            <p:ph type="title"/>
          </p:nvPr>
        </p:nvSpPr>
        <p:spPr>
          <a:xfrm>
            <a:off x="838200" y="365125"/>
            <a:ext cx="8147858"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5DAC5B6-E429-45A0-A218-41C45C7CC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EF696F2-91D7-42A2-AB31-FC6E5D635B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tint val="75000"/>
                  </a:schemeClr>
                </a:solidFill>
                <a:latin typeface="PT Sans" panose="020B0503020203020204" pitchFamily="34" charset="0"/>
              </a:defRPr>
            </a:lvl1pPr>
          </a:lstStyle>
          <a:p>
            <a:endParaRPr lang="de-DE"/>
          </a:p>
        </p:txBody>
      </p:sp>
      <p:sp>
        <p:nvSpPr>
          <p:cNvPr id="5" name="Fußzeilenplatzhalter 4">
            <a:extLst>
              <a:ext uri="{FF2B5EF4-FFF2-40B4-BE49-F238E27FC236}">
                <a16:creationId xmlns:a16="http://schemas.microsoft.com/office/drawing/2014/main" id="{4E20C59A-FE92-46BD-A0A8-4A288E6DB2F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de-DE" sz="1100">
                <a:solidFill>
                  <a:srgbClr val="1C4D80"/>
                </a:solidFill>
              </a:rPr>
              <a:t>07.09.2021 | Zukunftswerkstatt Kommunen | </a:t>
            </a:r>
            <a:fld id="{AE5A8A3A-06FF-B842-8DA2-59DBB659AB4B}" type="slidenum">
              <a:rPr lang="de-DE" sz="1100" b="1" smtClean="0">
                <a:solidFill>
                  <a:srgbClr val="1C4D80"/>
                </a:solidFill>
              </a:rPr>
              <a:pPr/>
              <a:t>‹Nr.›</a:t>
            </a:fld>
            <a:endParaRPr lang="de-DE" sz="1100" b="1">
              <a:solidFill>
                <a:srgbClr val="1C4D80"/>
              </a:solidFill>
            </a:endParaRPr>
          </a:p>
        </p:txBody>
      </p:sp>
      <p:sp>
        <p:nvSpPr>
          <p:cNvPr id="6" name="Foliennummernplatzhalter 5">
            <a:extLst>
              <a:ext uri="{FF2B5EF4-FFF2-40B4-BE49-F238E27FC236}">
                <a16:creationId xmlns:a16="http://schemas.microsoft.com/office/drawing/2014/main" id="{EFDCF1D7-D877-4236-8EC9-7C2C329806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latin typeface="PT Sans" panose="020B0503020203020204" pitchFamily="34" charset="0"/>
              </a:defRPr>
            </a:lvl1pPr>
          </a:lstStyle>
          <a:p>
            <a:fld id="{02952AC9-6941-480C-B96C-C0346A35DC64}" type="slidenum">
              <a:rPr lang="de-DE" smtClean="0"/>
              <a:pPr/>
              <a:t>‹Nr.›</a:t>
            </a:fld>
            <a:endParaRPr lang="de-DE"/>
          </a:p>
        </p:txBody>
      </p:sp>
    </p:spTree>
    <p:extLst>
      <p:ext uri="{BB962C8B-B14F-4D97-AF65-F5344CB8AC3E}">
        <p14:creationId xmlns:p14="http://schemas.microsoft.com/office/powerpoint/2010/main" val="3271612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rgbClr val="3DA3DC"/>
          </a:solidFill>
          <a:latin typeface="PT Sans" panose="020B05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T Sans"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T Sans"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T Sans"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T Sans"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T Sans"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rueter@zukunftswerkswerkstatt-kommunen.de" TargetMode="External"/><Relationship Id="rId3" Type="http://schemas.openxmlformats.org/officeDocument/2006/relationships/hyperlink" Target="mailto:drabon@zukunftswerkstatt-kommunen.de" TargetMode="External"/><Relationship Id="rId7" Type="http://schemas.openxmlformats.org/officeDocument/2006/relationships/hyperlink" Target="mailto:haaf@zukunftswerkstatt-kommunen.de"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mailto:koch@zukunftswerkstatt-kommunen.de" TargetMode="External"/><Relationship Id="rId5" Type="http://schemas.openxmlformats.org/officeDocument/2006/relationships/hyperlink" Target="mailto:diekwisch@zukunftswerkstatt-kommunen.de" TargetMode="External"/><Relationship Id="rId4" Type="http://schemas.openxmlformats.org/officeDocument/2006/relationships/hyperlink" Target="mailto:bukowska@zukunftswerkstatt-kommunen.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www.zukunftswerkstatt-kommunen.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A01E7-E03F-4E3C-B7EA-DE325B8FA3E1}"/>
              </a:ext>
            </a:extLst>
          </p:cNvPr>
          <p:cNvSpPr>
            <a:spLocks noGrp="1"/>
          </p:cNvSpPr>
          <p:nvPr>
            <p:ph type="ctrTitle"/>
          </p:nvPr>
        </p:nvSpPr>
        <p:spPr>
          <a:xfrm>
            <a:off x="1524000" y="1269507"/>
            <a:ext cx="9779000" cy="2155790"/>
          </a:xfrm>
        </p:spPr>
        <p:txBody>
          <a:bodyPr>
            <a:normAutofit fontScale="90000"/>
          </a:bodyPr>
          <a:lstStyle/>
          <a:p>
            <a:r>
              <a:rPr lang="de-DE">
                <a:solidFill>
                  <a:srgbClr val="1C4D80"/>
                </a:solidFill>
                <a:latin typeface="PT Sans"/>
              </a:rPr>
              <a:t>Zukunftswerkstatt Kommunen – Attraktiv im Wandel</a:t>
            </a:r>
            <a:endParaRPr lang="de-DE">
              <a:solidFill>
                <a:srgbClr val="1C4D80"/>
              </a:solidFill>
            </a:endParaRPr>
          </a:p>
        </p:txBody>
      </p:sp>
      <p:sp>
        <p:nvSpPr>
          <p:cNvPr id="3" name="Untertitel 2">
            <a:extLst>
              <a:ext uri="{FF2B5EF4-FFF2-40B4-BE49-F238E27FC236}">
                <a16:creationId xmlns:a16="http://schemas.microsoft.com/office/drawing/2014/main" id="{3635F299-B6AD-4EB5-B199-A30F7D3FC901}"/>
              </a:ext>
            </a:extLst>
          </p:cNvPr>
          <p:cNvSpPr>
            <a:spLocks noGrp="1"/>
          </p:cNvSpPr>
          <p:nvPr>
            <p:ph type="subTitle" idx="1"/>
          </p:nvPr>
        </p:nvSpPr>
        <p:spPr>
          <a:xfrm>
            <a:off x="1524000" y="3898371"/>
            <a:ext cx="9144000" cy="1655762"/>
          </a:xfrm>
        </p:spPr>
        <p:txBody>
          <a:bodyPr vert="horz" lIns="91440" tIns="45720" rIns="91440" bIns="45720" rtlCol="0" anchor="t">
            <a:normAutofit/>
          </a:bodyPr>
          <a:lstStyle/>
          <a:p>
            <a:r>
              <a:rPr lang="de-DE">
                <a:latin typeface="PT Sans"/>
              </a:rPr>
              <a:t>Kick-off-Veranstaltung Stadt Romrod</a:t>
            </a:r>
          </a:p>
          <a:p>
            <a:r>
              <a:rPr lang="de-DE">
                <a:latin typeface="PT Sans"/>
              </a:rPr>
              <a:t>21.09.2021</a:t>
            </a:r>
            <a:endParaRPr lang="de-DE"/>
          </a:p>
        </p:txBody>
      </p:sp>
      <p:pic>
        <p:nvPicPr>
          <p:cNvPr id="6" name="Grafik 5">
            <a:extLst>
              <a:ext uri="{FF2B5EF4-FFF2-40B4-BE49-F238E27FC236}">
                <a16:creationId xmlns:a16="http://schemas.microsoft.com/office/drawing/2014/main" id="{5C6C092D-45F1-3B4B-AEA4-F64C39834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200" y="5866243"/>
            <a:ext cx="4318000" cy="889000"/>
          </a:xfrm>
          <a:prstGeom prst="rect">
            <a:avLst/>
          </a:prstGeom>
        </p:spPr>
      </p:pic>
    </p:spTree>
    <p:extLst>
      <p:ext uri="{BB962C8B-B14F-4D97-AF65-F5344CB8AC3E}">
        <p14:creationId xmlns:p14="http://schemas.microsoft.com/office/powerpoint/2010/main" val="3814051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D3E6A2E-F7D9-6643-A81B-8FA2645702B7}"/>
              </a:ext>
            </a:extLst>
          </p:cNvPr>
          <p:cNvSpPr>
            <a:spLocks noGrp="1"/>
          </p:cNvSpPr>
          <p:nvPr>
            <p:ph type="body" sz="quarter" idx="11"/>
          </p:nvPr>
        </p:nvSpPr>
        <p:spPr>
          <a:xfrm>
            <a:off x="1016000" y="1016001"/>
            <a:ext cx="10387936" cy="5907444"/>
          </a:xfrm>
        </p:spPr>
        <p:txBody>
          <a:bodyPr vert="horz" lIns="0" tIns="0" rIns="0" bIns="0" rtlCol="0" anchor="t">
            <a:normAutofit/>
          </a:bodyPr>
          <a:lstStyle/>
          <a:p>
            <a:pPr marL="0" indent="0">
              <a:lnSpc>
                <a:spcPct val="100000"/>
              </a:lnSpc>
              <a:buNone/>
            </a:pPr>
            <a:r>
              <a:rPr lang="de-DE" sz="1400" b="1" dirty="0">
                <a:latin typeface="PT Sans" panose="020B0503020203020204" pitchFamily="34" charset="0"/>
              </a:rPr>
              <a:t>Bundesministerium für Familie, Senioren, Frauen und Jugend – Referat 316</a:t>
            </a:r>
          </a:p>
          <a:p>
            <a:pPr>
              <a:lnSpc>
                <a:spcPts val="1680"/>
              </a:lnSpc>
              <a:spcBef>
                <a:spcPts val="600"/>
              </a:spcBef>
              <a:spcAft>
                <a:spcPts val="600"/>
              </a:spcAft>
            </a:pPr>
            <a:r>
              <a:rPr lang="de-DE" sz="1400" dirty="0">
                <a:latin typeface="PT Sans" panose="020B0503020203020204" pitchFamily="34" charset="0"/>
              </a:rPr>
              <a:t>Andreas Kirner 			-  Referatsleiter</a:t>
            </a:r>
          </a:p>
          <a:p>
            <a:pPr>
              <a:lnSpc>
                <a:spcPts val="1680"/>
              </a:lnSpc>
              <a:spcBef>
                <a:spcPts val="600"/>
              </a:spcBef>
              <a:spcAft>
                <a:spcPts val="600"/>
              </a:spcAft>
            </a:pPr>
            <a:r>
              <a:rPr lang="de-DE" sz="1400" dirty="0">
                <a:latin typeface="PT Sans" panose="020B0503020203020204" pitchFamily="34" charset="0"/>
              </a:rPr>
              <a:t>Romy </a:t>
            </a:r>
            <a:r>
              <a:rPr lang="de-DE" sz="1400" dirty="0" err="1">
                <a:latin typeface="PT Sans" panose="020B0503020203020204" pitchFamily="34" charset="0"/>
              </a:rPr>
              <a:t>Deerberg</a:t>
            </a:r>
            <a:r>
              <a:rPr lang="de-DE" sz="1400" dirty="0">
                <a:latin typeface="PT Sans" panose="020B0503020203020204" pitchFamily="34" charset="0"/>
              </a:rPr>
              <a:t> und Florian </a:t>
            </a:r>
            <a:r>
              <a:rPr lang="de-DE" sz="1400" dirty="0" err="1">
                <a:latin typeface="PT Sans" panose="020B0503020203020204" pitchFamily="34" charset="0"/>
              </a:rPr>
              <a:t>Kraupa</a:t>
            </a:r>
            <a:r>
              <a:rPr lang="de-DE" sz="1400" dirty="0">
                <a:latin typeface="PT Sans" panose="020B0503020203020204" pitchFamily="34" charset="0"/>
              </a:rPr>
              <a:t> 	-  Referentin/Referent</a:t>
            </a:r>
          </a:p>
          <a:p>
            <a:pPr>
              <a:lnSpc>
                <a:spcPts val="1680"/>
              </a:lnSpc>
              <a:spcBef>
                <a:spcPts val="600"/>
              </a:spcBef>
              <a:spcAft>
                <a:spcPts val="600"/>
              </a:spcAft>
            </a:pPr>
            <a:r>
              <a:rPr lang="de-DE" sz="1400" dirty="0">
                <a:latin typeface="PT Sans" panose="020B0503020203020204" pitchFamily="34" charset="0"/>
              </a:rPr>
              <a:t>Kordula </a:t>
            </a:r>
            <a:r>
              <a:rPr lang="de-DE" sz="1400" dirty="0" err="1">
                <a:latin typeface="PT Sans" panose="020B0503020203020204" pitchFamily="34" charset="0"/>
              </a:rPr>
              <a:t>Trudewind</a:t>
            </a:r>
            <a:r>
              <a:rPr lang="de-DE" sz="1400" dirty="0">
                <a:latin typeface="PT Sans" panose="020B0503020203020204" pitchFamily="34" charset="0"/>
              </a:rPr>
              <a:t> und Norma </a:t>
            </a:r>
            <a:r>
              <a:rPr lang="de-DE" sz="1400" dirty="0" err="1">
                <a:latin typeface="PT Sans" panose="020B0503020203020204" pitchFamily="34" charset="0"/>
              </a:rPr>
              <a:t>Zuther</a:t>
            </a:r>
            <a:r>
              <a:rPr lang="de-DE" sz="1400" dirty="0">
                <a:latin typeface="PT Sans" panose="020B0503020203020204" pitchFamily="34" charset="0"/>
              </a:rPr>
              <a:t> 	-  Administration</a:t>
            </a:r>
            <a:endParaRPr lang="en-US" sz="1400" dirty="0">
              <a:latin typeface="PT Sans" panose="020B0503020203020204" pitchFamily="34" charset="0"/>
            </a:endParaRPr>
          </a:p>
          <a:p>
            <a:pPr marL="233680" indent="-233680">
              <a:buNone/>
            </a:pPr>
            <a:r>
              <a:rPr lang="de-DE" sz="1400" b="1" dirty="0">
                <a:latin typeface="PT Sans" panose="020B0503020203020204" pitchFamily="34" charset="0"/>
              </a:rPr>
              <a:t>Strategische Projektbegleitung</a:t>
            </a:r>
            <a:br>
              <a:rPr lang="de-DE" sz="1400" dirty="0">
                <a:latin typeface="PT Sans" panose="020B0503020203020204" pitchFamily="34" charset="0"/>
              </a:rPr>
            </a:br>
            <a:r>
              <a:rPr lang="de-DE" sz="1400" dirty="0">
                <a:latin typeface="PT Sans" panose="020B0503020203020204" pitchFamily="34" charset="0"/>
              </a:rPr>
              <a:t> </a:t>
            </a:r>
            <a:br>
              <a:rPr lang="de-DE" sz="1400" dirty="0">
                <a:latin typeface="PT Sans" panose="020B0503020203020204" pitchFamily="34" charset="0"/>
              </a:rPr>
            </a:br>
            <a:r>
              <a:rPr lang="de-DE" sz="1400" dirty="0">
                <a:latin typeface="PT Sans" panose="020B0503020203020204" pitchFamily="34" charset="0"/>
              </a:rPr>
              <a:t>Prof. Dr. Martina Wegner – Hochschule München</a:t>
            </a:r>
          </a:p>
          <a:p>
            <a:pPr marL="233680" indent="-233680">
              <a:buNone/>
            </a:pPr>
            <a:r>
              <a:rPr lang="de-DE" sz="1400" b="1" dirty="0">
                <a:latin typeface="PT Sans" panose="020B0503020203020204" pitchFamily="34" charset="0"/>
              </a:rPr>
              <a:t>Geschäftsstelle ZWK </a:t>
            </a:r>
            <a:br>
              <a:rPr lang="de-DE" sz="1400" b="1" dirty="0">
                <a:latin typeface="PT Sans" panose="020B0503020203020204" pitchFamily="34" charset="0"/>
              </a:rPr>
            </a:br>
            <a:r>
              <a:rPr lang="de-DE" sz="1400" b="1" dirty="0">
                <a:latin typeface="PT Sans" panose="020B0503020203020204" pitchFamily="34" charset="0"/>
              </a:rPr>
              <a:t>Kompetenzzentrum Technik-</a:t>
            </a:r>
            <a:r>
              <a:rPr lang="de-DE" sz="1400" b="1" dirty="0" err="1">
                <a:latin typeface="PT Sans" panose="020B0503020203020204" pitchFamily="34" charset="0"/>
              </a:rPr>
              <a:t>Diversity</a:t>
            </a:r>
            <a:r>
              <a:rPr lang="de-DE" sz="1400" b="1" dirty="0">
                <a:latin typeface="PT Sans" panose="020B0503020203020204" pitchFamily="34" charset="0"/>
              </a:rPr>
              <a:t>-Chancengleichheit e.V.</a:t>
            </a:r>
          </a:p>
          <a:p>
            <a:pPr>
              <a:lnSpc>
                <a:spcPts val="1680"/>
              </a:lnSpc>
              <a:spcBef>
                <a:spcPts val="600"/>
              </a:spcBef>
              <a:spcAft>
                <a:spcPts val="600"/>
              </a:spcAft>
            </a:pPr>
            <a:r>
              <a:rPr lang="de-DE" sz="1400" dirty="0">
                <a:latin typeface="PT Sans" panose="020B0503020203020204" pitchFamily="34" charset="0"/>
              </a:rPr>
              <a:t>Hanna Drabon, Leitung Geschäftsstelle                    -   </a:t>
            </a:r>
            <a:r>
              <a:rPr lang="de-DE" sz="1400" dirty="0">
                <a:latin typeface="PT Sans" panose="020B0503020203020204" pitchFamily="34" charset="0"/>
                <a:hlinkClick r:id="rId3"/>
              </a:rPr>
              <a:t>drabon@zukunftswerkstatt-kommunen.de</a:t>
            </a:r>
            <a:endParaRPr lang="de-DE" sz="1400" dirty="0">
              <a:latin typeface="PT Sans" panose="020B0503020203020204" pitchFamily="34" charset="0"/>
            </a:endParaRPr>
          </a:p>
          <a:p>
            <a:pPr>
              <a:lnSpc>
                <a:spcPts val="1680"/>
              </a:lnSpc>
              <a:spcBef>
                <a:spcPts val="600"/>
              </a:spcBef>
              <a:spcAft>
                <a:spcPts val="600"/>
              </a:spcAft>
            </a:pPr>
            <a:r>
              <a:rPr lang="de-DE" sz="1400" dirty="0">
                <a:latin typeface="PT Sans" panose="020B0503020203020204" pitchFamily="34" charset="0"/>
              </a:rPr>
              <a:t>Izabela Bukowska, Administration/Controlling         -   </a:t>
            </a:r>
            <a:r>
              <a:rPr lang="de-DE" sz="1400" dirty="0">
                <a:latin typeface="PT Sans" panose="020B0503020203020204" pitchFamily="34" charset="0"/>
                <a:hlinkClick r:id="rId4"/>
              </a:rPr>
              <a:t>bukowska@zukunftswerkstatt-kommunen.de</a:t>
            </a:r>
            <a:r>
              <a:rPr lang="de-DE" sz="1400" dirty="0">
                <a:latin typeface="PT Sans" panose="020B0503020203020204" pitchFamily="34" charset="0"/>
              </a:rPr>
              <a:t> </a:t>
            </a:r>
          </a:p>
          <a:p>
            <a:pPr>
              <a:lnSpc>
                <a:spcPts val="1680"/>
              </a:lnSpc>
              <a:spcBef>
                <a:spcPts val="600"/>
              </a:spcBef>
              <a:spcAft>
                <a:spcPts val="600"/>
              </a:spcAft>
            </a:pPr>
            <a:r>
              <a:rPr lang="de-DE" sz="1400" dirty="0">
                <a:latin typeface="PT Sans" panose="020B0503020203020204" pitchFamily="34" charset="0"/>
              </a:rPr>
              <a:t>Hedwig Diekwisch, Kommunenmanagement           -   </a:t>
            </a:r>
            <a:r>
              <a:rPr lang="de-DE" sz="1400" dirty="0">
                <a:latin typeface="PT Sans" panose="020B0503020203020204" pitchFamily="34" charset="0"/>
                <a:hlinkClick r:id="rId5"/>
              </a:rPr>
              <a:t>diekwisch@zukunftswerkstatt-kommunen.de</a:t>
            </a:r>
            <a:r>
              <a:rPr lang="de-DE" sz="1400" dirty="0">
                <a:latin typeface="PT Sans" panose="020B0503020203020204" pitchFamily="34" charset="0"/>
              </a:rPr>
              <a:t> </a:t>
            </a:r>
          </a:p>
          <a:p>
            <a:pPr>
              <a:lnSpc>
                <a:spcPts val="1680"/>
              </a:lnSpc>
              <a:spcBef>
                <a:spcPts val="600"/>
              </a:spcBef>
              <a:spcAft>
                <a:spcPts val="600"/>
              </a:spcAft>
            </a:pPr>
            <a:r>
              <a:rPr lang="de-DE" sz="1400" dirty="0">
                <a:latin typeface="PT Sans" panose="020B0503020203020204" pitchFamily="34" charset="0"/>
              </a:rPr>
              <a:t>Julian-André Koch, Kommunenmanagement            -  </a:t>
            </a:r>
            <a:r>
              <a:rPr lang="de-DE" sz="1400" dirty="0">
                <a:latin typeface="PT Sans" panose="020B0503020203020204" pitchFamily="34" charset="0"/>
                <a:hlinkClick r:id="rId6"/>
              </a:rPr>
              <a:t>koch@zukunftswerkstatt-kommunen.de</a:t>
            </a:r>
            <a:endParaRPr lang="de-DE" sz="1400" dirty="0">
              <a:latin typeface="PT Sans" panose="020B0503020203020204" pitchFamily="34" charset="0"/>
            </a:endParaRPr>
          </a:p>
          <a:p>
            <a:pPr>
              <a:lnSpc>
                <a:spcPts val="1680"/>
              </a:lnSpc>
              <a:spcBef>
                <a:spcPts val="600"/>
              </a:spcBef>
              <a:spcAft>
                <a:spcPts val="600"/>
              </a:spcAft>
            </a:pPr>
            <a:r>
              <a:rPr lang="de-DE" sz="1400" dirty="0">
                <a:latin typeface="PT Sans" panose="020B0503020203020204" pitchFamily="34" charset="0"/>
              </a:rPr>
              <a:t>Christina Haaf, Presse- und Öffentlichkeitsarbeit     -  </a:t>
            </a:r>
            <a:r>
              <a:rPr lang="de-DE" sz="1400" dirty="0">
                <a:latin typeface="PT Sans" panose="020B0503020203020204" pitchFamily="34" charset="0"/>
                <a:hlinkClick r:id="rId7"/>
              </a:rPr>
              <a:t>haaf@zukunftswerkstatt-kommunen.de</a:t>
            </a:r>
            <a:r>
              <a:rPr lang="de-DE" sz="1400" dirty="0">
                <a:latin typeface="PT Sans" panose="020B0503020203020204" pitchFamily="34" charset="0"/>
              </a:rPr>
              <a:t> </a:t>
            </a:r>
          </a:p>
          <a:p>
            <a:pPr>
              <a:lnSpc>
                <a:spcPts val="1680"/>
              </a:lnSpc>
              <a:spcBef>
                <a:spcPts val="600"/>
              </a:spcBef>
              <a:spcAft>
                <a:spcPts val="600"/>
              </a:spcAft>
            </a:pPr>
            <a:r>
              <a:rPr lang="de-DE" sz="1400" dirty="0">
                <a:latin typeface="PT Sans" panose="020B0503020203020204" pitchFamily="34" charset="0"/>
              </a:rPr>
              <a:t>Winnie Rüter, Online-Kommunikation                     -   </a:t>
            </a:r>
            <a:r>
              <a:rPr lang="de-DE" sz="1400" dirty="0">
                <a:latin typeface="PT Sans" panose="020B0503020203020204" pitchFamily="34" charset="0"/>
                <a:hlinkClick r:id="rId8"/>
              </a:rPr>
              <a:t>rueter@zukunftswerkswerkstatt-kommunen.de</a:t>
            </a:r>
            <a:r>
              <a:rPr lang="de-DE" sz="1400" dirty="0">
                <a:latin typeface="PT Sans" panose="020B0503020203020204" pitchFamily="34" charset="0"/>
              </a:rPr>
              <a:t> </a:t>
            </a:r>
            <a:endParaRPr lang="de-DE" sz="2000" dirty="0">
              <a:solidFill>
                <a:srgbClr val="575756"/>
              </a:solidFill>
              <a:latin typeface="PT Sans"/>
            </a:endParaRPr>
          </a:p>
          <a:p>
            <a:pPr marL="342900" indent="-342900">
              <a:buFont typeface="Arial" panose="020B0604020202020204" pitchFamily="34" charset="0"/>
              <a:buChar char="•"/>
            </a:pPr>
            <a:endParaRPr lang="de-DE" dirty="0"/>
          </a:p>
          <a:p>
            <a:pPr marL="233680" indent="-233680"/>
            <a:endParaRPr lang="de-DE" b="1" dirty="0"/>
          </a:p>
          <a:p>
            <a:pPr marL="233680" indent="-233680"/>
            <a:endParaRPr lang="de-DE" dirty="0">
              <a:solidFill>
                <a:srgbClr val="FF0000"/>
              </a:solidFill>
            </a:endParaRPr>
          </a:p>
          <a:p>
            <a:pPr marL="342900" indent="-342900">
              <a:buFont typeface="Arial" panose="020B0604020202020204" pitchFamily="34" charset="0"/>
              <a:buChar char="•"/>
            </a:pPr>
            <a:endParaRPr lang="de-DE" dirty="0"/>
          </a:p>
        </p:txBody>
      </p:sp>
      <p:sp>
        <p:nvSpPr>
          <p:cNvPr id="7" name="Foliennummernplatzhalter 5">
            <a:extLst>
              <a:ext uri="{FF2B5EF4-FFF2-40B4-BE49-F238E27FC236}">
                <a16:creationId xmlns:a16="http://schemas.microsoft.com/office/drawing/2014/main" id="{58597643-687F-A844-8450-767F48EE2818}"/>
              </a:ext>
            </a:extLst>
          </p:cNvPr>
          <p:cNvSpPr>
            <a:spLocks noGrp="1"/>
          </p:cNvSpPr>
          <p:nvPr>
            <p:ph type="sldNum" sz="quarter" idx="10"/>
          </p:nvPr>
        </p:nvSpPr>
        <p:spPr>
          <a:xfrm>
            <a:off x="4141680" y="6514110"/>
            <a:ext cx="3196119" cy="343890"/>
          </a:xfrm>
        </p:spPr>
        <p:txBody>
          <a:bodyPr/>
          <a:lstStyle/>
          <a:p>
            <a:pPr algn="ctr"/>
            <a:r>
              <a:rPr lang="de-DE" sz="900">
                <a:solidFill>
                  <a:srgbClr val="1C4D80"/>
                </a:solidFill>
              </a:rPr>
              <a:t>21.09.2021 | Zukunftswerkstatt Kommunen | </a:t>
            </a:r>
            <a:fld id="{AE5A8A3A-06FF-B842-8DA2-59DBB659AB4B}" type="slidenum">
              <a:rPr lang="de-DE" sz="900" b="1" smtClean="0">
                <a:solidFill>
                  <a:srgbClr val="1C4D80"/>
                </a:solidFill>
              </a:rPr>
              <a:pPr algn="ctr"/>
              <a:t>10</a:t>
            </a:fld>
            <a:endParaRPr lang="de-DE" sz="900" b="1">
              <a:solidFill>
                <a:srgbClr val="1C4D80"/>
              </a:solidFill>
            </a:endParaRPr>
          </a:p>
        </p:txBody>
      </p:sp>
      <p:sp>
        <p:nvSpPr>
          <p:cNvPr id="8" name="Titel 1">
            <a:extLst>
              <a:ext uri="{FF2B5EF4-FFF2-40B4-BE49-F238E27FC236}">
                <a16:creationId xmlns:a16="http://schemas.microsoft.com/office/drawing/2014/main" id="{DE70E8B1-2EED-F24C-B2E0-3D8BF387A63E}"/>
              </a:ext>
            </a:extLst>
          </p:cNvPr>
          <p:cNvSpPr txBox="1">
            <a:spLocks/>
          </p:cNvSpPr>
          <p:nvPr/>
        </p:nvSpPr>
        <p:spPr>
          <a:xfrm>
            <a:off x="839788" y="332656"/>
            <a:ext cx="8230363" cy="80285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rgbClr val="3DA3DC"/>
                </a:solidFill>
                <a:latin typeface="PT Sans" panose="020B0503020203020204" pitchFamily="34" charset="0"/>
                <a:ea typeface="+mj-ea"/>
                <a:cs typeface="+mj-cs"/>
              </a:defRPr>
            </a:lvl1pPr>
          </a:lstStyle>
          <a:p>
            <a:r>
              <a:rPr lang="de-DE" sz="3100">
                <a:solidFill>
                  <a:srgbClr val="1C4D80"/>
                </a:solidFill>
              </a:rPr>
              <a:t>Ansprechpersonen </a:t>
            </a:r>
            <a:endParaRPr lang="de-DE" sz="3000">
              <a:solidFill>
                <a:srgbClr val="1C4D80"/>
              </a:solidFill>
            </a:endParaRPr>
          </a:p>
        </p:txBody>
      </p:sp>
    </p:spTree>
    <p:extLst>
      <p:ext uri="{BB962C8B-B14F-4D97-AF65-F5344CB8AC3E}">
        <p14:creationId xmlns:p14="http://schemas.microsoft.com/office/powerpoint/2010/main" val="368209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49265CA9-8C7D-0046-BCB7-43319F96EED8}"/>
              </a:ext>
            </a:extLst>
          </p:cNvPr>
          <p:cNvSpPr>
            <a:spLocks noGrp="1"/>
          </p:cNvSpPr>
          <p:nvPr>
            <p:ph type="subTitle" idx="1"/>
          </p:nvPr>
        </p:nvSpPr>
        <p:spPr>
          <a:xfrm>
            <a:off x="1235075" y="1656967"/>
            <a:ext cx="9197397" cy="3815032"/>
          </a:xfrm>
        </p:spPr>
        <p:txBody>
          <a:bodyPr/>
          <a:lstStyle/>
          <a:p>
            <a:r>
              <a:rPr lang="de-DE">
                <a:solidFill>
                  <a:srgbClr val="575756"/>
                </a:solidFill>
                <a:latin typeface="PT Sans"/>
              </a:rPr>
              <a:t>Als Kommune attraktiv bleiben/werden für:</a:t>
            </a:r>
          </a:p>
          <a:p>
            <a:pPr marL="228600" indent="-228600">
              <a:buFont typeface="Arial" panose="020B0604020202020204" pitchFamily="34" charset="0"/>
              <a:buChar char="•"/>
            </a:pPr>
            <a:r>
              <a:rPr lang="de-DE">
                <a:solidFill>
                  <a:srgbClr val="575756"/>
                </a:solidFill>
                <a:latin typeface="PT Sans"/>
              </a:rPr>
              <a:t>Alle Generationen in allen Lebenslagen (Jung &amp; Alt) </a:t>
            </a:r>
          </a:p>
          <a:p>
            <a:pPr marL="228600" indent="-228600">
              <a:buFont typeface="Arial" panose="020B0604020202020204" pitchFamily="34" charset="0"/>
              <a:buChar char="•"/>
            </a:pPr>
            <a:r>
              <a:rPr lang="de-DE">
                <a:solidFill>
                  <a:srgbClr val="575756"/>
                </a:solidFill>
                <a:latin typeface="PT Sans"/>
              </a:rPr>
              <a:t>Als Wirtschaftsstandort</a:t>
            </a:r>
          </a:p>
          <a:p>
            <a:pPr marL="228600" indent="-228600">
              <a:buFont typeface="Arial" panose="020B0604020202020204" pitchFamily="34" charset="0"/>
              <a:buChar char="•"/>
            </a:pPr>
            <a:endParaRPr lang="de-DE">
              <a:solidFill>
                <a:srgbClr val="575756"/>
              </a:solidFill>
              <a:latin typeface="PT Sans"/>
            </a:endParaRPr>
          </a:p>
          <a:p>
            <a:r>
              <a:rPr lang="de-DE">
                <a:solidFill>
                  <a:srgbClr val="575756"/>
                </a:solidFill>
                <a:latin typeface="PT Sans"/>
              </a:rPr>
              <a:t>Herausforderungen:</a:t>
            </a:r>
          </a:p>
          <a:p>
            <a:pPr marL="228600" indent="-228600">
              <a:buFont typeface="Arial" panose="020B0604020202020204" pitchFamily="34" charset="0"/>
              <a:buChar char="•"/>
            </a:pPr>
            <a:r>
              <a:rPr lang="de-DE">
                <a:solidFill>
                  <a:srgbClr val="575756"/>
                </a:solidFill>
                <a:latin typeface="PT Sans"/>
              </a:rPr>
              <a:t>Bürgerinnen und Bürger zur Mitgestaltung ermutigen und dadurch die Identifikation mit der Kommune verbessern</a:t>
            </a:r>
          </a:p>
          <a:p>
            <a:pPr marL="228600" indent="-228600">
              <a:buFont typeface="Arial" panose="020B0604020202020204" pitchFamily="34" charset="0"/>
              <a:buChar char="•"/>
            </a:pPr>
            <a:r>
              <a:rPr lang="de-DE">
                <a:solidFill>
                  <a:srgbClr val="575756"/>
                </a:solidFill>
                <a:latin typeface="PT Sans"/>
              </a:rPr>
              <a:t>Intaktes gesellschaftliches Miteinander von Menschen mit und ohne Migrationshintergrund gewährleisten</a:t>
            </a:r>
          </a:p>
          <a:p>
            <a:pPr marL="228600" indent="-228600">
              <a:buFont typeface="Arial" panose="020B0604020202020204" pitchFamily="34" charset="0"/>
              <a:buChar char="•"/>
            </a:pPr>
            <a:r>
              <a:rPr lang="de-DE">
                <a:solidFill>
                  <a:srgbClr val="575756"/>
                </a:solidFill>
                <a:latin typeface="PT Sans"/>
              </a:rPr>
              <a:t>Gestaltungsspielraum in den Kommunen erhalten </a:t>
            </a:r>
          </a:p>
          <a:p>
            <a:pPr marL="228600" indent="-228600">
              <a:buFont typeface="Arial" panose="020B0604020202020204" pitchFamily="34" charset="0"/>
              <a:buChar char="•"/>
            </a:pPr>
            <a:endParaRPr lang="de-DE" sz="2800">
              <a:solidFill>
                <a:srgbClr val="575756"/>
              </a:solidFill>
              <a:latin typeface="PT Sans"/>
            </a:endParaRPr>
          </a:p>
          <a:p>
            <a:endParaRPr lang="de-DE"/>
          </a:p>
        </p:txBody>
      </p:sp>
      <p:sp>
        <p:nvSpPr>
          <p:cNvPr id="5" name="Foliennummernplatzhalter 5">
            <a:extLst>
              <a:ext uri="{FF2B5EF4-FFF2-40B4-BE49-F238E27FC236}">
                <a16:creationId xmlns:a16="http://schemas.microsoft.com/office/drawing/2014/main" id="{28859455-0DBA-2E41-90F7-44A8AB12158F}"/>
              </a:ext>
            </a:extLst>
          </p:cNvPr>
          <p:cNvSpPr>
            <a:spLocks noGrp="1"/>
          </p:cNvSpPr>
          <p:nvPr>
            <p:ph type="sldNum" sz="quarter" idx="10"/>
          </p:nvPr>
        </p:nvSpPr>
        <p:spPr>
          <a:xfrm>
            <a:off x="4497940" y="6514110"/>
            <a:ext cx="3196119" cy="343890"/>
          </a:xfrm>
        </p:spPr>
        <p:txBody>
          <a:bodyPr/>
          <a:lstStyle/>
          <a:p>
            <a:pPr algn="ctr"/>
            <a:r>
              <a:rPr lang="de-DE" sz="900">
                <a:solidFill>
                  <a:srgbClr val="1C4D80"/>
                </a:solidFill>
              </a:rPr>
              <a:t>21.09.2021 | Zukunftswerkstatt Kommunen | </a:t>
            </a:r>
            <a:fld id="{AE5A8A3A-06FF-B842-8DA2-59DBB659AB4B}" type="slidenum">
              <a:rPr lang="de-DE" sz="900" b="1" smtClean="0">
                <a:solidFill>
                  <a:srgbClr val="1C4D80"/>
                </a:solidFill>
              </a:rPr>
              <a:pPr algn="ctr"/>
              <a:t>2</a:t>
            </a:fld>
            <a:endParaRPr lang="de-DE" sz="900" b="1">
              <a:solidFill>
                <a:srgbClr val="1C4D80"/>
              </a:solidFill>
            </a:endParaRPr>
          </a:p>
        </p:txBody>
      </p:sp>
      <p:sp>
        <p:nvSpPr>
          <p:cNvPr id="6" name="Title 1">
            <a:extLst>
              <a:ext uri="{FF2B5EF4-FFF2-40B4-BE49-F238E27FC236}">
                <a16:creationId xmlns:a16="http://schemas.microsoft.com/office/drawing/2014/main" id="{ABDED333-B815-3841-AA27-02BD64BA2C9B}"/>
              </a:ext>
            </a:extLst>
          </p:cNvPr>
          <p:cNvSpPr txBox="1">
            <a:spLocks/>
          </p:cNvSpPr>
          <p:nvPr/>
        </p:nvSpPr>
        <p:spPr>
          <a:xfrm>
            <a:off x="839788" y="381835"/>
            <a:ext cx="7815720" cy="108012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000" kern="1200">
                <a:solidFill>
                  <a:srgbClr val="3DA3DC"/>
                </a:solidFill>
                <a:latin typeface="BundesSerif Office" panose="02050002050300000203" pitchFamily="18" charset="77"/>
                <a:ea typeface="+mj-ea"/>
                <a:cs typeface="+mj-cs"/>
              </a:defRPr>
            </a:lvl1pPr>
          </a:lstStyle>
          <a:p>
            <a:pPr marL="90488"/>
            <a:r>
              <a:rPr lang="de-DE">
                <a:solidFill>
                  <a:srgbClr val="1C4D80"/>
                </a:solidFill>
                <a:latin typeface="PT Sans"/>
              </a:rPr>
              <a:t>Herausforderungen des demografischen Wandels vor Ort </a:t>
            </a:r>
            <a:endParaRPr lang="en-US" err="1">
              <a:solidFill>
                <a:srgbClr val="1C4D80"/>
              </a:solidFill>
            </a:endParaRPr>
          </a:p>
        </p:txBody>
      </p:sp>
    </p:spTree>
    <p:extLst>
      <p:ext uri="{BB962C8B-B14F-4D97-AF65-F5344CB8AC3E}">
        <p14:creationId xmlns:p14="http://schemas.microsoft.com/office/powerpoint/2010/main" val="44949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49265CA9-8C7D-0046-BCB7-43319F96EED8}"/>
              </a:ext>
            </a:extLst>
          </p:cNvPr>
          <p:cNvSpPr>
            <a:spLocks noGrp="1"/>
          </p:cNvSpPr>
          <p:nvPr>
            <p:ph type="subTitle" idx="1"/>
          </p:nvPr>
        </p:nvSpPr>
        <p:spPr>
          <a:xfrm>
            <a:off x="1235075" y="1461955"/>
            <a:ext cx="9197397" cy="4476832"/>
          </a:xfrm>
        </p:spPr>
        <p:txBody>
          <a:bodyPr>
            <a:normAutofit fontScale="92500"/>
          </a:bodyPr>
          <a:lstStyle/>
          <a:p>
            <a:endParaRPr lang="de-DE" dirty="0">
              <a:solidFill>
                <a:srgbClr val="575756"/>
              </a:solidFill>
              <a:latin typeface="PT Sans"/>
            </a:endParaRPr>
          </a:p>
          <a:p>
            <a:pPr marL="342900" indent="-342900">
              <a:buFont typeface="Arial" panose="020B0604020202020204" pitchFamily="34" charset="0"/>
              <a:buChar char="•"/>
            </a:pPr>
            <a:r>
              <a:rPr lang="de-DE" sz="2200" dirty="0">
                <a:solidFill>
                  <a:srgbClr val="575756"/>
                </a:solidFill>
                <a:latin typeface="PT Sans"/>
              </a:rPr>
              <a:t>Ein Programm, das Sie unterstützt, die wichtigen Themen in Ihrer Kommune zu identifizieren und individuell angepasste Lösungen zu finden</a:t>
            </a:r>
          </a:p>
          <a:p>
            <a:pPr marL="342900" indent="-342900">
              <a:buFont typeface="Arial" panose="020B0604020202020204" pitchFamily="34" charset="0"/>
              <a:buChar char="•"/>
            </a:pPr>
            <a:r>
              <a:rPr lang="de-DE" sz="2200" dirty="0">
                <a:solidFill>
                  <a:srgbClr val="575756"/>
                </a:solidFill>
                <a:latin typeface="PT Sans"/>
              </a:rPr>
              <a:t>Eine bewährte fünfstufige Projektsystematik, die diesen Prozess strukturieren hilft und Problemen gezielt einer Lösung zuführt</a:t>
            </a:r>
          </a:p>
          <a:p>
            <a:pPr marL="342900" indent="-342900">
              <a:buFont typeface="Arial" panose="020B0604020202020204" pitchFamily="34" charset="0"/>
              <a:buChar char="•"/>
            </a:pPr>
            <a:r>
              <a:rPr lang="de-DE" sz="2200" dirty="0">
                <a:solidFill>
                  <a:srgbClr val="575756"/>
                </a:solidFill>
                <a:latin typeface="PT Sans"/>
              </a:rPr>
              <a:t>Eine kontinuierliche Prozessbegleitung, die den Blick von außen wahrt</a:t>
            </a:r>
          </a:p>
          <a:p>
            <a:pPr marL="342900" indent="-342900">
              <a:buFont typeface="Arial" panose="020B0604020202020204" pitchFamily="34" charset="0"/>
              <a:buChar char="•"/>
            </a:pPr>
            <a:r>
              <a:rPr lang="de-DE" sz="2200" dirty="0">
                <a:solidFill>
                  <a:srgbClr val="575756"/>
                </a:solidFill>
                <a:latin typeface="PT Sans"/>
              </a:rPr>
              <a:t>Eine wissenschaftliche strategische Projektbegleitung</a:t>
            </a:r>
          </a:p>
          <a:p>
            <a:pPr marL="342900" indent="-342900">
              <a:buFont typeface="Arial" panose="020B0604020202020204" pitchFamily="34" charset="0"/>
              <a:buChar char="•"/>
            </a:pPr>
            <a:r>
              <a:rPr lang="de-DE" sz="2200" dirty="0">
                <a:solidFill>
                  <a:srgbClr val="575756"/>
                </a:solidFill>
                <a:latin typeface="PT Sans"/>
              </a:rPr>
              <a:t>Austausch und Vernetzung mit anderen ZWK-Kommunen</a:t>
            </a:r>
            <a:endParaRPr lang="de-DE" sz="2200" strike="sngStrike" dirty="0">
              <a:solidFill>
                <a:srgbClr val="575756"/>
              </a:solidFill>
              <a:latin typeface="PT Sans"/>
            </a:endParaRPr>
          </a:p>
          <a:p>
            <a:pPr marL="342900" indent="-342900">
              <a:buFont typeface="Arial" panose="020B0604020202020204" pitchFamily="34" charset="0"/>
              <a:buChar char="•"/>
            </a:pPr>
            <a:endParaRPr lang="de-DE" sz="2200" dirty="0">
              <a:solidFill>
                <a:srgbClr val="575756"/>
              </a:solidFill>
              <a:latin typeface="PT Sans"/>
            </a:endParaRPr>
          </a:p>
          <a:p>
            <a:r>
              <a:rPr lang="de-DE" sz="2200" dirty="0">
                <a:solidFill>
                  <a:srgbClr val="575756"/>
                </a:solidFill>
                <a:latin typeface="PT Sans"/>
              </a:rPr>
              <a:t>Last but not least:</a:t>
            </a:r>
          </a:p>
          <a:p>
            <a:pPr marL="342900" indent="-342900">
              <a:buFont typeface="Arial" panose="020B0604020202020204" pitchFamily="34" charset="0"/>
              <a:buChar char="•"/>
            </a:pPr>
            <a:r>
              <a:rPr lang="de-DE" sz="2200" dirty="0">
                <a:solidFill>
                  <a:srgbClr val="575756"/>
                </a:solidFill>
                <a:latin typeface="PT Sans"/>
              </a:rPr>
              <a:t>Sie sind Teil eines Modellprojektes, in dem Sie als Kommune zur Vorreiterin für weitere Kommunen werden </a:t>
            </a:r>
          </a:p>
          <a:p>
            <a:endParaRPr lang="de-DE" dirty="0"/>
          </a:p>
        </p:txBody>
      </p:sp>
      <p:sp>
        <p:nvSpPr>
          <p:cNvPr id="5" name="Foliennummernplatzhalter 5">
            <a:extLst>
              <a:ext uri="{FF2B5EF4-FFF2-40B4-BE49-F238E27FC236}">
                <a16:creationId xmlns:a16="http://schemas.microsoft.com/office/drawing/2014/main" id="{28859455-0DBA-2E41-90F7-44A8AB12158F}"/>
              </a:ext>
            </a:extLst>
          </p:cNvPr>
          <p:cNvSpPr>
            <a:spLocks noGrp="1"/>
          </p:cNvSpPr>
          <p:nvPr>
            <p:ph type="sldNum" sz="quarter" idx="10"/>
          </p:nvPr>
        </p:nvSpPr>
        <p:spPr>
          <a:xfrm>
            <a:off x="4497940" y="6514110"/>
            <a:ext cx="3196119" cy="343890"/>
          </a:xfrm>
        </p:spPr>
        <p:txBody>
          <a:bodyPr/>
          <a:lstStyle/>
          <a:p>
            <a:pPr algn="ctr"/>
            <a:endParaRPr lang="de-DE" sz="900">
              <a:solidFill>
                <a:srgbClr val="1C4D80"/>
              </a:solidFill>
              <a:latin typeface="PT Sans"/>
            </a:endParaRPr>
          </a:p>
          <a:p>
            <a:pPr algn="ctr"/>
            <a:r>
              <a:rPr lang="de-DE" sz="900">
                <a:solidFill>
                  <a:srgbClr val="1C4D80"/>
                </a:solidFill>
                <a:latin typeface="PT Sans"/>
              </a:rPr>
              <a:t>21.09.2021 | Zukunftswerkstatt Kommunen | </a:t>
            </a:r>
            <a:fld id="{AE5A8A3A-06FF-B842-8DA2-59DBB659AB4B}" type="slidenum">
              <a:rPr lang="de-DE" sz="900" b="1" dirty="0" smtClean="0">
                <a:solidFill>
                  <a:srgbClr val="1C4D80"/>
                </a:solidFill>
                <a:latin typeface="PT Sans"/>
              </a:rPr>
              <a:pPr algn="ctr"/>
              <a:t>3</a:t>
            </a:fld>
            <a:endParaRPr lang="de-DE" sz="900" b="1">
              <a:solidFill>
                <a:srgbClr val="1C4D80"/>
              </a:solidFill>
              <a:latin typeface="PT Sans"/>
            </a:endParaRPr>
          </a:p>
        </p:txBody>
      </p:sp>
      <p:sp>
        <p:nvSpPr>
          <p:cNvPr id="6" name="Title 1">
            <a:extLst>
              <a:ext uri="{FF2B5EF4-FFF2-40B4-BE49-F238E27FC236}">
                <a16:creationId xmlns:a16="http://schemas.microsoft.com/office/drawing/2014/main" id="{ABDED333-B815-3841-AA27-02BD64BA2C9B}"/>
              </a:ext>
            </a:extLst>
          </p:cNvPr>
          <p:cNvSpPr txBox="1">
            <a:spLocks/>
          </p:cNvSpPr>
          <p:nvPr/>
        </p:nvSpPr>
        <p:spPr>
          <a:xfrm>
            <a:off x="839788" y="381835"/>
            <a:ext cx="7815720" cy="108012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000" kern="1200">
                <a:solidFill>
                  <a:srgbClr val="3DA3DC"/>
                </a:solidFill>
                <a:latin typeface="BundesSerif Office" panose="02050002050300000203" pitchFamily="18" charset="77"/>
                <a:ea typeface="+mj-ea"/>
                <a:cs typeface="+mj-cs"/>
              </a:defRPr>
            </a:lvl1pPr>
          </a:lstStyle>
          <a:p>
            <a:pPr marL="90488"/>
            <a:r>
              <a:rPr lang="de-DE">
                <a:solidFill>
                  <a:srgbClr val="1C4D80"/>
                </a:solidFill>
                <a:latin typeface="PT Sans"/>
              </a:rPr>
              <a:t>Was bietet das Programm ZWK für Ihre Kommune?</a:t>
            </a:r>
          </a:p>
        </p:txBody>
      </p:sp>
    </p:spTree>
    <p:extLst>
      <p:ext uri="{BB962C8B-B14F-4D97-AF65-F5344CB8AC3E}">
        <p14:creationId xmlns:p14="http://schemas.microsoft.com/office/powerpoint/2010/main" val="265517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7040370" y="5397467"/>
            <a:ext cx="1461600" cy="651841"/>
          </a:xfrm>
          <a:prstGeom prst="roundRect">
            <a:avLst/>
          </a:prstGeom>
          <a:solidFill>
            <a:schemeClr val="bg2">
              <a:lumMod val="20000"/>
              <a:lumOff val="80000"/>
            </a:schemeClr>
          </a:solidFill>
          <a:ln w="6350" cmpd="sng">
            <a:solidFill>
              <a:srgbClr val="95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Rectangle 14"/>
          <p:cNvSpPr>
            <a:spLocks noChangeArrowheads="1"/>
          </p:cNvSpPr>
          <p:nvPr/>
        </p:nvSpPr>
        <p:spPr bwMode="auto">
          <a:xfrm>
            <a:off x="1948342" y="1337333"/>
            <a:ext cx="1814285" cy="855893"/>
          </a:xfrm>
          <a:prstGeom prst="roundRect">
            <a:avLst/>
          </a:prstGeom>
          <a:ln w="19050">
            <a:solidFill>
              <a:srgbClr val="1C4D8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algn="ctr"/>
            <a:endParaRPr lang="de-DE"/>
          </a:p>
        </p:txBody>
      </p:sp>
      <p:sp>
        <p:nvSpPr>
          <p:cNvPr id="37" name="Rectangle 16"/>
          <p:cNvSpPr>
            <a:spLocks noChangeArrowheads="1"/>
          </p:cNvSpPr>
          <p:nvPr/>
        </p:nvSpPr>
        <p:spPr bwMode="auto">
          <a:xfrm>
            <a:off x="8245391" y="1350568"/>
            <a:ext cx="1814400" cy="856800"/>
          </a:xfrm>
          <a:prstGeom prst="roundRect">
            <a:avLst/>
          </a:prstGeom>
          <a:ln w="19050">
            <a:solidFill>
              <a:srgbClr val="1C4D80"/>
            </a:solidFill>
          </a:ln>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a:solidFill>
                <a:srgbClr val="575756"/>
              </a:solidFill>
              <a:latin typeface="PT Sans" panose="020B0503020203020204" pitchFamily="34" charset="77"/>
            </a:endParaRPr>
          </a:p>
        </p:txBody>
      </p:sp>
      <p:sp>
        <p:nvSpPr>
          <p:cNvPr id="47" name="Abgerundetes Rechteck 46"/>
          <p:cNvSpPr/>
          <p:nvPr/>
        </p:nvSpPr>
        <p:spPr>
          <a:xfrm>
            <a:off x="3588500" y="5388371"/>
            <a:ext cx="1712524" cy="651039"/>
          </a:xfrm>
          <a:prstGeom prst="roundRect">
            <a:avLst/>
          </a:prstGeom>
          <a:solidFill>
            <a:schemeClr val="bg2">
              <a:lumMod val="20000"/>
              <a:lumOff val="80000"/>
            </a:schemeClr>
          </a:solidFill>
          <a:ln w="6350" cmpd="sng">
            <a:solidFill>
              <a:srgbClr val="95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4" name="Rechteck 73">
            <a:extLst>
              <a:ext uri="{FF2B5EF4-FFF2-40B4-BE49-F238E27FC236}">
                <a16:creationId xmlns:a16="http://schemas.microsoft.com/office/drawing/2014/main" id="{69D456CE-0F3C-4A7A-851F-D753E081019B}"/>
              </a:ext>
            </a:extLst>
          </p:cNvPr>
          <p:cNvSpPr/>
          <p:nvPr/>
        </p:nvSpPr>
        <p:spPr>
          <a:xfrm>
            <a:off x="3738442" y="5411159"/>
            <a:ext cx="1412639" cy="605461"/>
          </a:xfrm>
          <a:prstGeom prst="rect">
            <a:avLst/>
          </a:prstGeom>
          <a:solidFill>
            <a:schemeClr val="bg2">
              <a:lumMod val="20000"/>
              <a:lumOff val="80000"/>
            </a:schemeClr>
          </a:solidFill>
        </p:spPr>
        <p:txBody>
          <a:bodyPr wrap="square" lIns="91440" tIns="45720" rIns="91440" bIns="45720" anchor="t">
            <a:spAutoFit/>
          </a:bodyPr>
          <a:lstStyle/>
          <a:p>
            <a:pPr algn="ctr"/>
            <a:r>
              <a:rPr lang="de-DE" sz="1600">
                <a:solidFill>
                  <a:srgbClr val="575756"/>
                </a:solidFill>
                <a:latin typeface="PT Sans" panose="020B0503020203020204" pitchFamily="34" charset="77"/>
              </a:rPr>
              <a:t>Bürgerinnen </a:t>
            </a:r>
          </a:p>
          <a:p>
            <a:pPr algn="ctr"/>
            <a:r>
              <a:rPr lang="de-DE" sz="1600">
                <a:solidFill>
                  <a:srgbClr val="575756"/>
                </a:solidFill>
                <a:latin typeface="PT Sans" panose="020B0503020203020204" pitchFamily="34" charset="77"/>
              </a:rPr>
              <a:t>und Bürgern</a:t>
            </a:r>
          </a:p>
        </p:txBody>
      </p:sp>
      <p:sp>
        <p:nvSpPr>
          <p:cNvPr id="104" name="Rechteck 103">
            <a:extLst>
              <a:ext uri="{FF2B5EF4-FFF2-40B4-BE49-F238E27FC236}">
                <a16:creationId xmlns:a16="http://schemas.microsoft.com/office/drawing/2014/main" id="{850A16EA-435A-4792-B78A-CFDAAD5BA16B}"/>
              </a:ext>
            </a:extLst>
          </p:cNvPr>
          <p:cNvSpPr/>
          <p:nvPr/>
        </p:nvSpPr>
        <p:spPr>
          <a:xfrm>
            <a:off x="2281674" y="1570103"/>
            <a:ext cx="1214819" cy="338554"/>
          </a:xfrm>
          <a:prstGeom prst="rect">
            <a:avLst/>
          </a:prstGeom>
        </p:spPr>
        <p:txBody>
          <a:bodyPr wrap="square" lIns="91440" tIns="45720" rIns="91440" bIns="45720" anchor="t">
            <a:spAutoFit/>
          </a:bodyPr>
          <a:lstStyle/>
          <a:p>
            <a:pPr algn="ctr"/>
            <a:r>
              <a:rPr lang="de-DE" sz="1600">
                <a:solidFill>
                  <a:srgbClr val="575756"/>
                </a:solidFill>
                <a:latin typeface="PT Sans"/>
              </a:rPr>
              <a:t>BMFSFJ</a:t>
            </a:r>
          </a:p>
        </p:txBody>
      </p:sp>
      <p:sp>
        <p:nvSpPr>
          <p:cNvPr id="110" name="Textfeld 109">
            <a:extLst>
              <a:ext uri="{FF2B5EF4-FFF2-40B4-BE49-F238E27FC236}">
                <a16:creationId xmlns:a16="http://schemas.microsoft.com/office/drawing/2014/main" id="{8D050DE6-C0D6-4103-A173-6BAD398F94FA}"/>
              </a:ext>
            </a:extLst>
          </p:cNvPr>
          <p:cNvSpPr txBox="1"/>
          <p:nvPr/>
        </p:nvSpPr>
        <p:spPr>
          <a:xfrm>
            <a:off x="8125272" y="1460533"/>
            <a:ext cx="2092688" cy="584775"/>
          </a:xfrm>
          <a:prstGeom prst="rect">
            <a:avLst/>
          </a:prstGeom>
          <a:noFill/>
        </p:spPr>
        <p:txBody>
          <a:bodyPr wrap="square" lIns="91440" tIns="45720" rIns="91440" bIns="45720" rtlCol="0" anchor="t">
            <a:spAutoFit/>
          </a:bodyPr>
          <a:lstStyle/>
          <a:p>
            <a:pPr algn="ctr"/>
            <a:r>
              <a:rPr lang="de-DE" sz="1600">
                <a:solidFill>
                  <a:srgbClr val="575756"/>
                </a:solidFill>
                <a:latin typeface="PT Sans" panose="020B0503020203020204" pitchFamily="34" charset="77"/>
              </a:rPr>
              <a:t>Wissenschaftlicher Beirat</a:t>
            </a:r>
          </a:p>
        </p:txBody>
      </p:sp>
      <p:sp>
        <p:nvSpPr>
          <p:cNvPr id="113" name="Abgerundetes Rechteck 46">
            <a:extLst>
              <a:ext uri="{FF2B5EF4-FFF2-40B4-BE49-F238E27FC236}">
                <a16:creationId xmlns:a16="http://schemas.microsoft.com/office/drawing/2014/main" id="{2ABC203E-1A30-47F2-ABBE-B1A7FB708640}"/>
              </a:ext>
            </a:extLst>
          </p:cNvPr>
          <p:cNvSpPr/>
          <p:nvPr/>
        </p:nvSpPr>
        <p:spPr>
          <a:xfrm>
            <a:off x="5413841" y="5389230"/>
            <a:ext cx="1461600" cy="651841"/>
          </a:xfrm>
          <a:prstGeom prst="roundRect">
            <a:avLst/>
          </a:prstGeom>
          <a:solidFill>
            <a:schemeClr val="bg2">
              <a:lumMod val="20000"/>
              <a:lumOff val="80000"/>
            </a:schemeClr>
          </a:solidFill>
          <a:ln w="6350" cmpd="sng">
            <a:solidFill>
              <a:srgbClr val="95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4" name="Textfeld 113">
            <a:extLst>
              <a:ext uri="{FF2B5EF4-FFF2-40B4-BE49-F238E27FC236}">
                <a16:creationId xmlns:a16="http://schemas.microsoft.com/office/drawing/2014/main" id="{231521AF-563A-4678-A15E-B3D7DFD43F80}"/>
              </a:ext>
            </a:extLst>
          </p:cNvPr>
          <p:cNvSpPr txBox="1"/>
          <p:nvPr/>
        </p:nvSpPr>
        <p:spPr>
          <a:xfrm>
            <a:off x="5449450" y="5431845"/>
            <a:ext cx="1360578" cy="584775"/>
          </a:xfrm>
          <a:prstGeom prst="rect">
            <a:avLst/>
          </a:prstGeom>
          <a:noFill/>
        </p:spPr>
        <p:txBody>
          <a:bodyPr wrap="square" lIns="91440" tIns="45720" rIns="91440" bIns="45720" rtlCol="0" anchor="t">
            <a:spAutoFit/>
          </a:bodyPr>
          <a:lstStyle/>
          <a:p>
            <a:pPr algn="ctr"/>
            <a:r>
              <a:rPr lang="de-DE" sz="1600">
                <a:solidFill>
                  <a:srgbClr val="575756"/>
                </a:solidFill>
                <a:latin typeface="PT Sans" panose="020B0503020203020204" pitchFamily="34" charset="77"/>
              </a:rPr>
              <a:t>Vereinen, Institutionen</a:t>
            </a:r>
          </a:p>
        </p:txBody>
      </p:sp>
      <p:sp>
        <p:nvSpPr>
          <p:cNvPr id="116" name="Rechteck 115">
            <a:extLst>
              <a:ext uri="{FF2B5EF4-FFF2-40B4-BE49-F238E27FC236}">
                <a16:creationId xmlns:a16="http://schemas.microsoft.com/office/drawing/2014/main" id="{2E6BC477-A00A-4938-A555-251CD7E5E7EE}"/>
              </a:ext>
            </a:extLst>
          </p:cNvPr>
          <p:cNvSpPr/>
          <p:nvPr/>
        </p:nvSpPr>
        <p:spPr>
          <a:xfrm>
            <a:off x="3952263" y="4482450"/>
            <a:ext cx="1046836" cy="276999"/>
          </a:xfrm>
          <a:prstGeom prst="rect">
            <a:avLst/>
          </a:prstGeom>
        </p:spPr>
        <p:txBody>
          <a:bodyPr wrap="square">
            <a:spAutoFit/>
          </a:bodyPr>
          <a:lstStyle/>
          <a:p>
            <a:pPr algn="ctr"/>
            <a:r>
              <a:rPr lang="de-DE" sz="1200">
                <a:solidFill>
                  <a:prstClr val="black"/>
                </a:solidFill>
                <a:latin typeface="BundesSans Office" panose="020B0002030500000203" pitchFamily="34" charset="0"/>
              </a:rPr>
              <a:t>  </a:t>
            </a:r>
          </a:p>
        </p:txBody>
      </p:sp>
      <p:sp>
        <p:nvSpPr>
          <p:cNvPr id="123" name="Textfeld 122">
            <a:extLst>
              <a:ext uri="{FF2B5EF4-FFF2-40B4-BE49-F238E27FC236}">
                <a16:creationId xmlns:a16="http://schemas.microsoft.com/office/drawing/2014/main" id="{62171CE0-94E1-4B71-9511-A98727FEC257}"/>
              </a:ext>
            </a:extLst>
          </p:cNvPr>
          <p:cNvSpPr txBox="1"/>
          <p:nvPr/>
        </p:nvSpPr>
        <p:spPr>
          <a:xfrm>
            <a:off x="1397386" y="3082875"/>
            <a:ext cx="2394468" cy="765200"/>
          </a:xfrm>
          <a:prstGeom prst="rect">
            <a:avLst/>
          </a:prstGeom>
          <a:solidFill>
            <a:srgbClr val="3DA3DC">
              <a:alpha val="15000"/>
            </a:srgbClr>
          </a:solidFill>
        </p:spPr>
        <p:txBody>
          <a:bodyPr wrap="square" lIns="91440" tIns="72000" rIns="91440" bIns="45720" rtlCol="0" anchor="t">
            <a:spAutoFit/>
          </a:bodyPr>
          <a:lstStyle/>
          <a:p>
            <a:pPr marL="285750" indent="-285750">
              <a:buBlip>
                <a:blip r:embed="rId3">
                  <a:extLst>
                    <a:ext uri="{96DAC541-7B7A-43D3-8B79-37D633B846F1}">
                      <asvg:svgBlip xmlns:asvg="http://schemas.microsoft.com/office/drawing/2016/SVG/main" r:embed="rId4"/>
                    </a:ext>
                  </a:extLst>
                </a:blip>
              </a:buBlip>
            </a:pPr>
            <a:r>
              <a:rPr lang="de-DE" sz="1400">
                <a:solidFill>
                  <a:srgbClr val="1C4D80"/>
                </a:solidFill>
                <a:latin typeface="PT Sans"/>
              </a:rPr>
              <a:t>externe Beratung zu individuell vereinbarten Themen</a:t>
            </a:r>
            <a:endParaRPr lang="de-DE" sz="1400">
              <a:solidFill>
                <a:srgbClr val="1C4D80"/>
              </a:solidFill>
              <a:latin typeface="PT Sans" panose="020B0503020203020204" pitchFamily="34" charset="77"/>
            </a:endParaRPr>
          </a:p>
        </p:txBody>
      </p:sp>
      <p:sp>
        <p:nvSpPr>
          <p:cNvPr id="127" name="Textfeld 126">
            <a:extLst>
              <a:ext uri="{FF2B5EF4-FFF2-40B4-BE49-F238E27FC236}">
                <a16:creationId xmlns:a16="http://schemas.microsoft.com/office/drawing/2014/main" id="{8392DAEE-28F8-4ADE-90DA-AD6FE83B96F6}"/>
              </a:ext>
            </a:extLst>
          </p:cNvPr>
          <p:cNvSpPr txBox="1"/>
          <p:nvPr/>
        </p:nvSpPr>
        <p:spPr>
          <a:xfrm>
            <a:off x="7037565" y="5507432"/>
            <a:ext cx="1454449" cy="338554"/>
          </a:xfrm>
          <a:prstGeom prst="rect">
            <a:avLst/>
          </a:prstGeom>
          <a:noFill/>
        </p:spPr>
        <p:txBody>
          <a:bodyPr wrap="square" lIns="91440" tIns="45720" rIns="91440" bIns="45720" rtlCol="0" anchor="t">
            <a:spAutoFit/>
          </a:bodyPr>
          <a:lstStyle/>
          <a:p>
            <a:pPr algn="ctr"/>
            <a:r>
              <a:rPr lang="de-DE" sz="1600">
                <a:solidFill>
                  <a:srgbClr val="575756"/>
                </a:solidFill>
                <a:latin typeface="PT Sans" panose="020B0503020203020204" pitchFamily="34" charset="77"/>
              </a:rPr>
              <a:t>Unternehmen</a:t>
            </a:r>
          </a:p>
        </p:txBody>
      </p:sp>
      <p:sp>
        <p:nvSpPr>
          <p:cNvPr id="132" name="Rectangle 14">
            <a:extLst>
              <a:ext uri="{FF2B5EF4-FFF2-40B4-BE49-F238E27FC236}">
                <a16:creationId xmlns:a16="http://schemas.microsoft.com/office/drawing/2014/main" id="{9BC0A862-2E6D-47D2-B35F-D694A46B99AE}"/>
              </a:ext>
            </a:extLst>
          </p:cNvPr>
          <p:cNvSpPr>
            <a:spLocks noChangeArrowheads="1"/>
          </p:cNvSpPr>
          <p:nvPr/>
        </p:nvSpPr>
        <p:spPr bwMode="auto">
          <a:xfrm>
            <a:off x="4011065" y="1339179"/>
            <a:ext cx="1882523" cy="856800"/>
          </a:xfrm>
          <a:prstGeom prst="roundRect">
            <a:avLst>
              <a:gd name="adj" fmla="val 20992"/>
            </a:avLst>
          </a:prstGeom>
          <a:ln w="19050">
            <a:solidFill>
              <a:srgbClr val="1C4D8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a:solidFill>
                  <a:srgbClr val="575756"/>
                </a:solidFill>
                <a:latin typeface="PT Sans"/>
              </a:rPr>
              <a:t>Support und Administration</a:t>
            </a:r>
            <a:br>
              <a:rPr lang="de-DE" sz="1600">
                <a:solidFill>
                  <a:srgbClr val="575756"/>
                </a:solidFill>
                <a:latin typeface="PT Sans"/>
              </a:rPr>
            </a:br>
            <a:r>
              <a:rPr lang="de-DE" sz="1600">
                <a:solidFill>
                  <a:srgbClr val="575756"/>
                </a:solidFill>
                <a:latin typeface="PT Sans"/>
              </a:rPr>
              <a:t>Geschäftsstelle</a:t>
            </a:r>
            <a:r>
              <a:rPr lang="de-DE" sz="1600">
                <a:latin typeface="PT Sans"/>
              </a:rPr>
              <a:t> </a:t>
            </a:r>
          </a:p>
        </p:txBody>
      </p:sp>
      <p:sp>
        <p:nvSpPr>
          <p:cNvPr id="10" name="Ellipse 9">
            <a:extLst>
              <a:ext uri="{FF2B5EF4-FFF2-40B4-BE49-F238E27FC236}">
                <a16:creationId xmlns:a16="http://schemas.microsoft.com/office/drawing/2014/main" id="{AE04F61B-1223-42D3-9A8F-19F2B2EF4740}"/>
              </a:ext>
            </a:extLst>
          </p:cNvPr>
          <p:cNvSpPr/>
          <p:nvPr/>
        </p:nvSpPr>
        <p:spPr>
          <a:xfrm>
            <a:off x="4928750" y="2571215"/>
            <a:ext cx="2431783" cy="1200667"/>
          </a:xfrm>
          <a:prstGeom prst="ellipse">
            <a:avLst/>
          </a:prstGeom>
          <a:solidFill>
            <a:srgbClr val="1C4D80"/>
          </a:solidFill>
          <a:ln w="28575" cap="rnd">
            <a:solidFill>
              <a:srgbClr val="1C4D80"/>
            </a:solidFill>
            <a:extLst>
              <a:ext uri="{C807C97D-BFC1-408E-A445-0C87EB9F89A2}">
                <ask:lineSketchStyleProps xmlns:ask="http://schemas.microsoft.com/office/drawing/2018/sketchyshapes" sd="1219033472">
                  <a:custGeom>
                    <a:avLst/>
                    <a:gdLst>
                      <a:gd name="connsiteX0" fmla="*/ 0 w 2431783"/>
                      <a:gd name="connsiteY0" fmla="*/ 600334 h 1200667"/>
                      <a:gd name="connsiteX1" fmla="*/ 1215892 w 2431783"/>
                      <a:gd name="connsiteY1" fmla="*/ 0 h 1200667"/>
                      <a:gd name="connsiteX2" fmla="*/ 2431784 w 2431783"/>
                      <a:gd name="connsiteY2" fmla="*/ 600334 h 1200667"/>
                      <a:gd name="connsiteX3" fmla="*/ 1215892 w 2431783"/>
                      <a:gd name="connsiteY3" fmla="*/ 1200668 h 1200667"/>
                      <a:gd name="connsiteX4" fmla="*/ 0 w 2431783"/>
                      <a:gd name="connsiteY4" fmla="*/ 600334 h 1200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783" h="1200667" fill="none" extrusionOk="0">
                        <a:moveTo>
                          <a:pt x="0" y="600334"/>
                        </a:moveTo>
                        <a:cubicBezTo>
                          <a:pt x="56866" y="275525"/>
                          <a:pt x="566407" y="-45346"/>
                          <a:pt x="1215892" y="0"/>
                        </a:cubicBezTo>
                        <a:cubicBezTo>
                          <a:pt x="1850276" y="-5687"/>
                          <a:pt x="2416623" y="283053"/>
                          <a:pt x="2431784" y="600334"/>
                        </a:cubicBezTo>
                        <a:cubicBezTo>
                          <a:pt x="2420159" y="821027"/>
                          <a:pt x="1850505" y="1251957"/>
                          <a:pt x="1215892" y="1200668"/>
                        </a:cubicBezTo>
                        <a:cubicBezTo>
                          <a:pt x="565515" y="1212504"/>
                          <a:pt x="62314" y="946872"/>
                          <a:pt x="0" y="600334"/>
                        </a:cubicBezTo>
                        <a:close/>
                      </a:path>
                      <a:path w="2431783" h="1200667" stroke="0" extrusionOk="0">
                        <a:moveTo>
                          <a:pt x="0" y="600334"/>
                        </a:moveTo>
                        <a:cubicBezTo>
                          <a:pt x="-88175" y="214391"/>
                          <a:pt x="444819" y="37364"/>
                          <a:pt x="1215892" y="0"/>
                        </a:cubicBezTo>
                        <a:cubicBezTo>
                          <a:pt x="1897621" y="2150"/>
                          <a:pt x="2378217" y="270482"/>
                          <a:pt x="2431784" y="600334"/>
                        </a:cubicBezTo>
                        <a:cubicBezTo>
                          <a:pt x="2383474" y="979066"/>
                          <a:pt x="1878306" y="1250995"/>
                          <a:pt x="1215892" y="1200668"/>
                        </a:cubicBezTo>
                        <a:cubicBezTo>
                          <a:pt x="520796" y="1187769"/>
                          <a:pt x="53138" y="957279"/>
                          <a:pt x="0" y="60033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0DFF7872-2877-4085-A483-B1A86D546D0E}"/>
              </a:ext>
            </a:extLst>
          </p:cNvPr>
          <p:cNvSpPr txBox="1"/>
          <p:nvPr/>
        </p:nvSpPr>
        <p:spPr>
          <a:xfrm flipH="1">
            <a:off x="5301024" y="2825340"/>
            <a:ext cx="1772464" cy="984885"/>
          </a:xfrm>
          <a:prstGeom prst="rect">
            <a:avLst/>
          </a:prstGeom>
          <a:noFill/>
        </p:spPr>
        <p:txBody>
          <a:bodyPr wrap="square" lIns="91440" tIns="45720" rIns="91440" bIns="45720" rtlCol="0" anchor="t">
            <a:spAutoFit/>
          </a:bodyPr>
          <a:lstStyle/>
          <a:p>
            <a:pPr algn="ctr"/>
            <a:r>
              <a:rPr lang="de-DE" sz="2000" b="1">
                <a:solidFill>
                  <a:schemeClr val="bg1"/>
                </a:solidFill>
                <a:latin typeface="PT Sans" panose="020B0503020203020204" pitchFamily="34" charset="77"/>
              </a:rPr>
              <a:t>40 ZWK Kommunen</a:t>
            </a:r>
          </a:p>
          <a:p>
            <a:pPr algn="ctr"/>
            <a:endParaRPr lang="de-DE"/>
          </a:p>
        </p:txBody>
      </p:sp>
      <p:sp>
        <p:nvSpPr>
          <p:cNvPr id="28" name="Rectangle 14">
            <a:extLst>
              <a:ext uri="{FF2B5EF4-FFF2-40B4-BE49-F238E27FC236}">
                <a16:creationId xmlns:a16="http://schemas.microsoft.com/office/drawing/2014/main" id="{BF6D29B4-DB5B-41EC-A6D4-84D73F1EE4C3}"/>
              </a:ext>
            </a:extLst>
          </p:cNvPr>
          <p:cNvSpPr>
            <a:spLocks noChangeArrowheads="1"/>
          </p:cNvSpPr>
          <p:nvPr/>
        </p:nvSpPr>
        <p:spPr bwMode="auto">
          <a:xfrm>
            <a:off x="6066411" y="1343295"/>
            <a:ext cx="1981957" cy="856800"/>
          </a:xfrm>
          <a:prstGeom prst="roundRect">
            <a:avLst>
              <a:gd name="adj" fmla="val 20992"/>
            </a:avLst>
          </a:prstGeom>
          <a:ln w="19050">
            <a:solidFill>
              <a:srgbClr val="1C4D8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a:solidFill>
                  <a:srgbClr val="575756"/>
                </a:solidFill>
                <a:latin typeface="PT Sans" panose="020B0503020203020204" pitchFamily="34" charset="77"/>
              </a:rPr>
              <a:t>Strategische Projektbegleitung:</a:t>
            </a:r>
            <a:br>
              <a:rPr lang="de-DE" sz="1400">
                <a:solidFill>
                  <a:srgbClr val="575756"/>
                </a:solidFill>
                <a:latin typeface="PT Sans" panose="020B0503020203020204" pitchFamily="34" charset="77"/>
              </a:rPr>
            </a:br>
            <a:r>
              <a:rPr lang="de-DE" sz="1400">
                <a:solidFill>
                  <a:srgbClr val="575756"/>
                </a:solidFill>
                <a:latin typeface="PT Sans" panose="020B0503020203020204" pitchFamily="34" charset="77"/>
              </a:rPr>
              <a:t>Prof. Dr. Martina Wegner/HM </a:t>
            </a:r>
          </a:p>
        </p:txBody>
      </p:sp>
      <p:sp>
        <p:nvSpPr>
          <p:cNvPr id="7" name="Pfeil: nach unten 6">
            <a:extLst>
              <a:ext uri="{FF2B5EF4-FFF2-40B4-BE49-F238E27FC236}">
                <a16:creationId xmlns:a16="http://schemas.microsoft.com/office/drawing/2014/main" id="{E07A8658-9B7F-4784-8695-28E41E35C4A6}"/>
              </a:ext>
            </a:extLst>
          </p:cNvPr>
          <p:cNvSpPr/>
          <p:nvPr/>
        </p:nvSpPr>
        <p:spPr>
          <a:xfrm>
            <a:off x="5989672" y="3880001"/>
            <a:ext cx="360000" cy="360000"/>
          </a:xfrm>
          <a:prstGeom prst="downArrow">
            <a:avLst/>
          </a:prstGeom>
          <a:solidFill>
            <a:srgbClr val="95C11E"/>
          </a:solidFill>
          <a:ln>
            <a:solidFill>
              <a:srgbClr val="95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96A578FC-84EA-4F2A-B333-CB8E457D9555}"/>
              </a:ext>
            </a:extLst>
          </p:cNvPr>
          <p:cNvSpPr txBox="1"/>
          <p:nvPr/>
        </p:nvSpPr>
        <p:spPr>
          <a:xfrm>
            <a:off x="4666951" y="4330314"/>
            <a:ext cx="3458321" cy="1077218"/>
          </a:xfrm>
          <a:prstGeom prst="rect">
            <a:avLst/>
          </a:prstGeom>
          <a:noFill/>
        </p:spPr>
        <p:txBody>
          <a:bodyPr wrap="square" rtlCol="0">
            <a:spAutoFit/>
          </a:bodyPr>
          <a:lstStyle/>
          <a:p>
            <a:pPr algn="ctr"/>
            <a:r>
              <a:rPr lang="de-DE" sz="1600">
                <a:solidFill>
                  <a:srgbClr val="575756"/>
                </a:solidFill>
                <a:latin typeface="PT Sans"/>
              </a:rPr>
              <a:t>bewährte </a:t>
            </a:r>
            <a:r>
              <a:rPr lang="de-DE" sz="1600" b="1">
                <a:solidFill>
                  <a:srgbClr val="575756"/>
                </a:solidFill>
                <a:latin typeface="PT Sans"/>
              </a:rPr>
              <a:t>fünfstufige</a:t>
            </a:r>
            <a:r>
              <a:rPr lang="de-DE" sz="1600" b="0">
                <a:solidFill>
                  <a:srgbClr val="575756"/>
                </a:solidFill>
                <a:latin typeface="PT Sans"/>
              </a:rPr>
              <a:t> </a:t>
            </a:r>
            <a:r>
              <a:rPr lang="de-DE" sz="1600" b="1">
                <a:solidFill>
                  <a:srgbClr val="575756"/>
                </a:solidFill>
                <a:latin typeface="PT Sans"/>
              </a:rPr>
              <a:t>Projektsystematik:</a:t>
            </a:r>
            <a:r>
              <a:rPr lang="de-DE" sz="1600" b="0">
                <a:solidFill>
                  <a:srgbClr val="575756"/>
                </a:solidFill>
                <a:latin typeface="PT Sans"/>
              </a:rPr>
              <a:t> </a:t>
            </a:r>
            <a:r>
              <a:rPr lang="de-DE" sz="1600">
                <a:solidFill>
                  <a:srgbClr val="575756"/>
                </a:solidFill>
                <a:latin typeface="PT Sans" panose="020B0503020203020204" pitchFamily="34" charset="77"/>
              </a:rPr>
              <a:t>Entwickeln Werkstattplan und setzen diesen um, zusammen mit:</a:t>
            </a:r>
          </a:p>
        </p:txBody>
      </p:sp>
      <p:sp>
        <p:nvSpPr>
          <p:cNvPr id="3" name="Pfeil: nach rechts 2">
            <a:extLst>
              <a:ext uri="{FF2B5EF4-FFF2-40B4-BE49-F238E27FC236}">
                <a16:creationId xmlns:a16="http://schemas.microsoft.com/office/drawing/2014/main" id="{4A5883E3-C614-43F7-BB3A-6C1FE5B55164}"/>
              </a:ext>
            </a:extLst>
          </p:cNvPr>
          <p:cNvSpPr/>
          <p:nvPr/>
        </p:nvSpPr>
        <p:spPr>
          <a:xfrm>
            <a:off x="4264301" y="3020214"/>
            <a:ext cx="420915" cy="348031"/>
          </a:xfrm>
          <a:prstGeom prst="rightArrow">
            <a:avLst/>
          </a:prstGeom>
          <a:solidFill>
            <a:srgbClr val="95C11E"/>
          </a:solidFill>
          <a:ln>
            <a:solidFill>
              <a:srgbClr val="95C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itle 1">
            <a:extLst>
              <a:ext uri="{FF2B5EF4-FFF2-40B4-BE49-F238E27FC236}">
                <a16:creationId xmlns:a16="http://schemas.microsoft.com/office/drawing/2014/main" id="{2B7F203C-D3B0-441D-8952-34E494D58A75}"/>
              </a:ext>
            </a:extLst>
          </p:cNvPr>
          <p:cNvSpPr txBox="1">
            <a:spLocks/>
          </p:cNvSpPr>
          <p:nvPr/>
        </p:nvSpPr>
        <p:spPr>
          <a:xfrm>
            <a:off x="839788" y="447684"/>
            <a:ext cx="8609012" cy="1095506"/>
          </a:xfrm>
          <a:prstGeom prst="rect">
            <a:avLst/>
          </a:prstGeom>
        </p:spPr>
        <p:txBody>
          <a:bodyPr/>
          <a:lstStyle>
            <a:lvl1pPr algn="l" defTabSz="914400" rtl="0" eaLnBrk="1" latinLnBrk="0" hangingPunct="1">
              <a:lnSpc>
                <a:spcPct val="90000"/>
              </a:lnSpc>
              <a:spcBef>
                <a:spcPct val="0"/>
              </a:spcBef>
              <a:buNone/>
              <a:defRPr sz="4400" kern="1200">
                <a:solidFill>
                  <a:srgbClr val="3DA3DC"/>
                </a:solidFill>
                <a:latin typeface="PT Sans" panose="020B0503020203020204" pitchFamily="34" charset="0"/>
                <a:ea typeface="+mj-ea"/>
                <a:cs typeface="+mj-cs"/>
              </a:defRPr>
            </a:lvl1pPr>
          </a:lstStyle>
          <a:p>
            <a:r>
              <a:rPr lang="de-DE" sz="3000">
                <a:solidFill>
                  <a:srgbClr val="1C4D80"/>
                </a:solidFill>
              </a:rPr>
              <a:t>Was die ZWK Struktur Ihrer Kommune bietet</a:t>
            </a:r>
            <a:endParaRPr lang="en-US" sz="3000">
              <a:solidFill>
                <a:srgbClr val="1C4D80"/>
              </a:solidFill>
            </a:endParaRPr>
          </a:p>
        </p:txBody>
      </p:sp>
      <p:sp>
        <p:nvSpPr>
          <p:cNvPr id="26" name="Foliennummernplatzhalter 5">
            <a:extLst>
              <a:ext uri="{FF2B5EF4-FFF2-40B4-BE49-F238E27FC236}">
                <a16:creationId xmlns:a16="http://schemas.microsoft.com/office/drawing/2014/main" id="{38C7EE3C-65B7-BF4F-8DDB-84AF155028E2}"/>
              </a:ext>
            </a:extLst>
          </p:cNvPr>
          <p:cNvSpPr>
            <a:spLocks noGrp="1"/>
          </p:cNvSpPr>
          <p:nvPr>
            <p:ph type="sldNum" sz="quarter" idx="10"/>
          </p:nvPr>
        </p:nvSpPr>
        <p:spPr>
          <a:xfrm>
            <a:off x="4497940" y="6514110"/>
            <a:ext cx="3196119" cy="343890"/>
          </a:xfrm>
        </p:spPr>
        <p:txBody>
          <a:bodyPr/>
          <a:lstStyle/>
          <a:p>
            <a:pPr algn="ctr"/>
            <a:r>
              <a:rPr lang="de-DE" sz="900">
                <a:solidFill>
                  <a:srgbClr val="1C4D80"/>
                </a:solidFill>
              </a:rPr>
              <a:t>21.09.2021 | Zukunftswerkstatt Kommunen | </a:t>
            </a:r>
            <a:fld id="{AE5A8A3A-06FF-B842-8DA2-59DBB659AB4B}" type="slidenum">
              <a:rPr lang="de-DE" sz="900" b="1" smtClean="0">
                <a:solidFill>
                  <a:srgbClr val="1C4D80"/>
                </a:solidFill>
              </a:rPr>
              <a:pPr algn="ctr"/>
              <a:t>4</a:t>
            </a:fld>
            <a:endParaRPr lang="de-DE" sz="900" b="1">
              <a:solidFill>
                <a:srgbClr val="1C4D80"/>
              </a:solidFill>
            </a:endParaRPr>
          </a:p>
        </p:txBody>
      </p:sp>
      <p:sp>
        <p:nvSpPr>
          <p:cNvPr id="23" name="Textfeld 22">
            <a:extLst>
              <a:ext uri="{FF2B5EF4-FFF2-40B4-BE49-F238E27FC236}">
                <a16:creationId xmlns:a16="http://schemas.microsoft.com/office/drawing/2014/main" id="{A0D2F831-AE3C-4BBB-8D61-69A8D80463B1}"/>
              </a:ext>
            </a:extLst>
          </p:cNvPr>
          <p:cNvSpPr txBox="1"/>
          <p:nvPr/>
        </p:nvSpPr>
        <p:spPr>
          <a:xfrm>
            <a:off x="1397385" y="4034707"/>
            <a:ext cx="2431783" cy="549757"/>
          </a:xfrm>
          <a:prstGeom prst="rect">
            <a:avLst/>
          </a:prstGeom>
          <a:solidFill>
            <a:srgbClr val="3DA3DC">
              <a:alpha val="15000"/>
            </a:srgbClr>
          </a:solidFill>
        </p:spPr>
        <p:txBody>
          <a:bodyPr wrap="square" lIns="91440" tIns="72000" rIns="91440" bIns="45720" rtlCol="0" anchor="t">
            <a:spAutoFit/>
          </a:bodyPr>
          <a:lstStyle/>
          <a:p>
            <a:pPr marL="285750" indent="-285750">
              <a:buBlip>
                <a:blip r:embed="rId3">
                  <a:extLst>
                    <a:ext uri="{96DAC541-7B7A-43D3-8B79-37D633B846F1}">
                      <asvg:svgBlip xmlns:asvg="http://schemas.microsoft.com/office/drawing/2016/SVG/main" r:embed="rId4"/>
                    </a:ext>
                  </a:extLst>
                </a:blip>
              </a:buBlip>
            </a:pPr>
            <a:r>
              <a:rPr lang="de-DE" sz="1400" b="0">
                <a:solidFill>
                  <a:srgbClr val="575756"/>
                </a:solidFill>
                <a:latin typeface="PT Sans"/>
              </a:rPr>
              <a:t>kontinuierliche Prozessbegleitung</a:t>
            </a:r>
            <a:endParaRPr lang="de-DE" sz="1400">
              <a:solidFill>
                <a:srgbClr val="1C4D80"/>
              </a:solidFill>
              <a:latin typeface="PT Sans" panose="020B0503020203020204" pitchFamily="34" charset="77"/>
            </a:endParaRPr>
          </a:p>
        </p:txBody>
      </p:sp>
      <p:sp>
        <p:nvSpPr>
          <p:cNvPr id="25" name="Textfeld 24">
            <a:extLst>
              <a:ext uri="{FF2B5EF4-FFF2-40B4-BE49-F238E27FC236}">
                <a16:creationId xmlns:a16="http://schemas.microsoft.com/office/drawing/2014/main" id="{104765D4-616C-462D-951D-C7D687989208}"/>
              </a:ext>
            </a:extLst>
          </p:cNvPr>
          <p:cNvSpPr txBox="1"/>
          <p:nvPr/>
        </p:nvSpPr>
        <p:spPr>
          <a:xfrm>
            <a:off x="8582658" y="2709126"/>
            <a:ext cx="2394468" cy="1411531"/>
          </a:xfrm>
          <a:prstGeom prst="rect">
            <a:avLst/>
          </a:prstGeom>
          <a:solidFill>
            <a:srgbClr val="3DA3DC">
              <a:alpha val="15000"/>
            </a:srgbClr>
          </a:solidFill>
        </p:spPr>
        <p:txBody>
          <a:bodyPr wrap="square" lIns="91440" tIns="72000" rIns="91440" bIns="45720" rtlCol="0" anchor="t">
            <a:spAutoFit/>
          </a:bodyPr>
          <a:lstStyle/>
          <a:p>
            <a:pPr marL="285750" indent="-285750">
              <a:buBlip>
                <a:blip r:embed="rId3">
                  <a:extLst>
                    <a:ext uri="{96DAC541-7B7A-43D3-8B79-37D633B846F1}">
                      <asvg:svgBlip xmlns:asvg="http://schemas.microsoft.com/office/drawing/2016/SVG/main" r:embed="rId4"/>
                    </a:ext>
                  </a:extLst>
                </a:blip>
              </a:buBlip>
            </a:pPr>
            <a:r>
              <a:rPr lang="de-DE" sz="1400">
                <a:solidFill>
                  <a:srgbClr val="1C4D80"/>
                </a:solidFill>
                <a:latin typeface="PT Sans"/>
              </a:rPr>
              <a:t>Langfristigkeit: </a:t>
            </a:r>
            <a:br>
              <a:rPr lang="de-DE" sz="1400">
                <a:solidFill>
                  <a:srgbClr val="1C4D80"/>
                </a:solidFill>
                <a:latin typeface="PT Sans"/>
              </a:rPr>
            </a:br>
            <a:r>
              <a:rPr lang="de-DE" sz="1400">
                <a:solidFill>
                  <a:srgbClr val="575756"/>
                </a:solidFill>
                <a:latin typeface="PT Sans"/>
              </a:rPr>
              <a:t>Laufzeit: 2021 bis 2024 / 40.000 Euro Fördermittel pro Kommune und Jahr</a:t>
            </a:r>
          </a:p>
          <a:p>
            <a:pPr marL="285750" indent="-285750">
              <a:buBlip>
                <a:blip r:embed="rId3">
                  <a:extLst>
                    <a:ext uri="{96DAC541-7B7A-43D3-8B79-37D633B846F1}">
                      <asvg:svgBlip xmlns:asvg="http://schemas.microsoft.com/office/drawing/2016/SVG/main" r:embed="rId4"/>
                    </a:ext>
                  </a:extLst>
                </a:blip>
              </a:buBlip>
            </a:pPr>
            <a:endParaRPr lang="de-DE" sz="1400">
              <a:solidFill>
                <a:srgbClr val="1C4D80"/>
              </a:solidFill>
              <a:latin typeface="PT Sans" panose="020B0503020203020204" pitchFamily="34" charset="77"/>
            </a:endParaRPr>
          </a:p>
        </p:txBody>
      </p:sp>
      <p:sp>
        <p:nvSpPr>
          <p:cNvPr id="30" name="Rectangle 16">
            <a:extLst>
              <a:ext uri="{FF2B5EF4-FFF2-40B4-BE49-F238E27FC236}">
                <a16:creationId xmlns:a16="http://schemas.microsoft.com/office/drawing/2014/main" id="{DDB05A4D-F663-4B2A-BFD8-A814169D95F8}"/>
              </a:ext>
            </a:extLst>
          </p:cNvPr>
          <p:cNvSpPr>
            <a:spLocks noChangeArrowheads="1"/>
          </p:cNvSpPr>
          <p:nvPr/>
        </p:nvSpPr>
        <p:spPr bwMode="auto">
          <a:xfrm>
            <a:off x="1397384" y="2329295"/>
            <a:ext cx="2341057" cy="549757"/>
          </a:xfrm>
          <a:prstGeom prst="roundRect">
            <a:avLst/>
          </a:prstGeom>
          <a:ln w="19050">
            <a:solidFill>
              <a:srgbClr val="1C4D80"/>
            </a:solidFill>
          </a:ln>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a:solidFill>
                  <a:srgbClr val="575756"/>
                </a:solidFill>
                <a:latin typeface="PT Sans" panose="020B0503020203020204" pitchFamily="34" charset="77"/>
              </a:rPr>
              <a:t>Berater*innen-Pool</a:t>
            </a:r>
          </a:p>
        </p:txBody>
      </p:sp>
    </p:spTree>
    <p:extLst>
      <p:ext uri="{BB962C8B-B14F-4D97-AF65-F5344CB8AC3E}">
        <p14:creationId xmlns:p14="http://schemas.microsoft.com/office/powerpoint/2010/main" val="261668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3DC7-1C7B-493F-BCD2-4CEC84BD9ABF}"/>
              </a:ext>
            </a:extLst>
          </p:cNvPr>
          <p:cNvSpPr>
            <a:spLocks noGrp="1"/>
          </p:cNvSpPr>
          <p:nvPr>
            <p:ph type="title"/>
          </p:nvPr>
        </p:nvSpPr>
        <p:spPr>
          <a:xfrm>
            <a:off x="839788" y="116632"/>
            <a:ext cx="8197735" cy="927903"/>
          </a:xfrm>
        </p:spPr>
        <p:txBody>
          <a:bodyPr>
            <a:normAutofit/>
          </a:bodyPr>
          <a:lstStyle/>
          <a:p>
            <a:pPr marL="4763"/>
            <a:r>
              <a:rPr lang="de-DE" sz="3000">
                <a:solidFill>
                  <a:srgbClr val="1C4D80"/>
                </a:solidFill>
              </a:rPr>
              <a:t>Das </a:t>
            </a:r>
            <a:r>
              <a:rPr lang="de-DE" sz="3000">
                <a:solidFill>
                  <a:srgbClr val="1C4D80"/>
                </a:solidFill>
                <a:latin typeface="PT Sans"/>
              </a:rPr>
              <a:t>neue</a:t>
            </a:r>
            <a:r>
              <a:rPr lang="de-DE" sz="3000">
                <a:solidFill>
                  <a:srgbClr val="1C4D80"/>
                </a:solidFill>
              </a:rPr>
              <a:t> Modellprojekt im Überblick (2/2)</a:t>
            </a:r>
            <a:endParaRPr lang="en-US" sz="3000" err="1">
              <a:solidFill>
                <a:srgbClr val="1C4D80"/>
              </a:solidFill>
            </a:endParaRPr>
          </a:p>
        </p:txBody>
      </p:sp>
      <p:sp>
        <p:nvSpPr>
          <p:cNvPr id="3" name="Content Placeholder 2">
            <a:extLst>
              <a:ext uri="{FF2B5EF4-FFF2-40B4-BE49-F238E27FC236}">
                <a16:creationId xmlns:a16="http://schemas.microsoft.com/office/drawing/2014/main" id="{45385EEB-2F7C-4A7D-B7CD-13E4F5C20059}"/>
              </a:ext>
            </a:extLst>
          </p:cNvPr>
          <p:cNvSpPr>
            <a:spLocks noGrp="1"/>
          </p:cNvSpPr>
          <p:nvPr>
            <p:ph idx="1"/>
          </p:nvPr>
        </p:nvSpPr>
        <p:spPr>
          <a:xfrm>
            <a:off x="950747" y="1615009"/>
            <a:ext cx="6763218" cy="4737364"/>
          </a:xfrm>
        </p:spPr>
        <p:txBody>
          <a:bodyPr vert="horz" lIns="91440" tIns="45720" rIns="91440" bIns="45720" rtlCol="0" anchor="t">
            <a:normAutofit/>
          </a:bodyPr>
          <a:lstStyle/>
          <a:p>
            <a:pPr marL="0" indent="0">
              <a:spcAft>
                <a:spcPts val="1200"/>
              </a:spcAft>
              <a:buNone/>
            </a:pPr>
            <a:r>
              <a:rPr lang="de-DE" sz="2000">
                <a:latin typeface="PT Sans"/>
              </a:rPr>
              <a:t>Die </a:t>
            </a:r>
            <a:r>
              <a:rPr lang="de-DE" sz="2000" b="1">
                <a:solidFill>
                  <a:srgbClr val="1C4D80"/>
                </a:solidFill>
                <a:latin typeface="PT Sans"/>
              </a:rPr>
              <a:t>5-Stufen-Systematik</a:t>
            </a:r>
            <a:r>
              <a:rPr lang="de-DE" sz="2000">
                <a:latin typeface="PT Sans"/>
              </a:rPr>
              <a:t> bietet den Rahmen </a:t>
            </a:r>
            <a:br>
              <a:rPr lang="de-DE" sz="2000"/>
            </a:br>
            <a:r>
              <a:rPr lang="de-DE" sz="2000">
                <a:latin typeface="PT Sans"/>
              </a:rPr>
              <a:t>für eine individuelle Themenfreiheit innerhalb </a:t>
            </a:r>
            <a:br>
              <a:rPr lang="de-DE" sz="2000"/>
            </a:br>
            <a:r>
              <a:rPr lang="de-DE" sz="2000">
                <a:latin typeface="PT Sans"/>
              </a:rPr>
              <a:t>der Projektziele.</a:t>
            </a:r>
          </a:p>
          <a:p>
            <a:pPr marL="0" indent="0">
              <a:buNone/>
            </a:pPr>
            <a:endParaRPr lang="de-DE" sz="2000" b="1">
              <a:solidFill>
                <a:srgbClr val="1C4D80"/>
              </a:solidFill>
            </a:endParaRPr>
          </a:p>
          <a:p>
            <a:pPr marL="0" indent="0">
              <a:buNone/>
            </a:pPr>
            <a:r>
              <a:rPr lang="de-DE" sz="2000" b="1">
                <a:solidFill>
                  <a:srgbClr val="1C4D80"/>
                </a:solidFill>
              </a:rPr>
              <a:t>Vorhandene Ressourcen:</a:t>
            </a:r>
          </a:p>
          <a:p>
            <a:pPr marL="233680" indent="-233680"/>
            <a:r>
              <a:rPr lang="de-DE" sz="2000">
                <a:latin typeface="PT Sans"/>
              </a:rPr>
              <a:t>Werkzeugkoffer </a:t>
            </a:r>
          </a:p>
          <a:p>
            <a:pPr marL="233680" indent="-233680"/>
            <a:r>
              <a:rPr lang="de-DE" sz="2000">
                <a:latin typeface="PT Sans"/>
              </a:rPr>
              <a:t>Individuelle Beratungsleistungen  (Prozessbegleitungen/Beratungen, GEWOS)</a:t>
            </a:r>
            <a:endParaRPr lang="en-US" sz="2000">
              <a:latin typeface="PT Sans"/>
            </a:endParaRPr>
          </a:p>
          <a:p>
            <a:pPr marL="233680" indent="-233680"/>
            <a:r>
              <a:rPr lang="de-DE" sz="2000">
                <a:latin typeface="PT Sans"/>
              </a:rPr>
              <a:t>Demografie-Assistenz für kommunale Strategien (DAKS) ab 01.10.</a:t>
            </a:r>
            <a:br>
              <a:rPr lang="en-US"/>
            </a:br>
            <a:endParaRPr lang="de-DE" sz="2000" b="0" i="0">
              <a:effectLst/>
              <a:latin typeface="PT Sans"/>
              <a:cs typeface="Segoe UI" panose="020B0502040204020203" pitchFamily="34" charset="0"/>
            </a:endParaRPr>
          </a:p>
          <a:p>
            <a:endParaRPr lang="en-US"/>
          </a:p>
        </p:txBody>
      </p:sp>
      <p:sp>
        <p:nvSpPr>
          <p:cNvPr id="9" name="Foliennummernplatzhalter 5">
            <a:extLst>
              <a:ext uri="{FF2B5EF4-FFF2-40B4-BE49-F238E27FC236}">
                <a16:creationId xmlns:a16="http://schemas.microsoft.com/office/drawing/2014/main" id="{15A244E9-749E-A94C-BA51-D305E033185F}"/>
              </a:ext>
            </a:extLst>
          </p:cNvPr>
          <p:cNvSpPr txBox="1">
            <a:spLocks/>
          </p:cNvSpPr>
          <p:nvPr/>
        </p:nvSpPr>
        <p:spPr>
          <a:xfrm>
            <a:off x="4497940" y="6514110"/>
            <a:ext cx="3196119" cy="343890"/>
          </a:xfrm>
          <a:prstGeom prst="rect">
            <a:avLst/>
          </a:prstGeom>
        </p:spPr>
        <p:txBody>
          <a:bodyPr vert="horz" lIns="91440" tIns="45720" rIns="91440" bIns="45720" rtlCol="0" anchor="ctr"/>
          <a:lstStyle>
            <a:defPPr>
              <a:defRPr lang="de-DE"/>
            </a:defPPr>
            <a:lvl1pPr marL="0" algn="l" defTabSz="914400" rtl="0" eaLnBrk="1" latinLnBrk="0" hangingPunct="1">
              <a:defRPr sz="1100" kern="1200">
                <a:solidFill>
                  <a:srgbClr val="575756"/>
                </a:solidFill>
                <a:latin typeface="PT Sans" panose="020B05030202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900">
                <a:solidFill>
                  <a:srgbClr val="1C4D80"/>
                </a:solidFill>
              </a:rPr>
              <a:t>21.09.2021 | Zukunftswerkstatt Kommunen | </a:t>
            </a:r>
            <a:fld id="{AE5A8A3A-06FF-B842-8DA2-59DBB659AB4B}" type="slidenum">
              <a:rPr lang="de-DE" sz="900" b="1" smtClean="0">
                <a:solidFill>
                  <a:srgbClr val="1C4D80"/>
                </a:solidFill>
              </a:rPr>
              <a:pPr algn="ctr"/>
              <a:t>5</a:t>
            </a:fld>
            <a:endParaRPr lang="de-DE" sz="900" b="1">
              <a:solidFill>
                <a:srgbClr val="1C4D80"/>
              </a:solidFill>
            </a:endParaRPr>
          </a:p>
        </p:txBody>
      </p:sp>
      <p:pic>
        <p:nvPicPr>
          <p:cNvPr id="7" name="Grafik 6">
            <a:extLst>
              <a:ext uri="{FF2B5EF4-FFF2-40B4-BE49-F238E27FC236}">
                <a16:creationId xmlns:a16="http://schemas.microsoft.com/office/drawing/2014/main" id="{325E6651-25EE-5D4E-8715-ECD8A2449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594" y="1711130"/>
            <a:ext cx="3510044" cy="4786792"/>
          </a:xfrm>
          <a:prstGeom prst="rect">
            <a:avLst/>
          </a:prstGeom>
        </p:spPr>
      </p:pic>
      <p:pic>
        <p:nvPicPr>
          <p:cNvPr id="4" name="Graphic 4">
            <a:extLst>
              <a:ext uri="{FF2B5EF4-FFF2-40B4-BE49-F238E27FC236}">
                <a16:creationId xmlns:a16="http://schemas.microsoft.com/office/drawing/2014/main" id="{1BE80354-90F0-422B-BC64-97ADEE3E41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47826" y="5500138"/>
            <a:ext cx="1894610" cy="547024"/>
          </a:xfrm>
          <a:prstGeom prst="rect">
            <a:avLst/>
          </a:prstGeom>
        </p:spPr>
      </p:pic>
    </p:spTree>
    <p:extLst>
      <p:ext uri="{BB962C8B-B14F-4D97-AF65-F5344CB8AC3E}">
        <p14:creationId xmlns:p14="http://schemas.microsoft.com/office/powerpoint/2010/main" val="117171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a:extLst>
              <a:ext uri="{FF2B5EF4-FFF2-40B4-BE49-F238E27FC236}">
                <a16:creationId xmlns:a16="http://schemas.microsoft.com/office/drawing/2014/main" id="{4FA95314-C938-4752-B719-5DEC8E773392}"/>
              </a:ext>
            </a:extLst>
          </p:cNvPr>
          <p:cNvSpPr txBox="1"/>
          <p:nvPr/>
        </p:nvSpPr>
        <p:spPr>
          <a:xfrm>
            <a:off x="9375765" y="2655812"/>
            <a:ext cx="1618343" cy="553998"/>
          </a:xfrm>
          <a:prstGeom prst="rect">
            <a:avLst/>
          </a:prstGeom>
          <a:noFill/>
        </p:spPr>
        <p:txBody>
          <a:bodyPr wrap="square" rtlCol="0">
            <a:spAutoFit/>
          </a:bodyPr>
          <a:lstStyle/>
          <a:p>
            <a:r>
              <a:rPr lang="de-DE"/>
              <a:t> </a:t>
            </a:r>
          </a:p>
          <a:p>
            <a:endParaRPr lang="de-DE" sz="1200"/>
          </a:p>
        </p:txBody>
      </p:sp>
      <p:sp>
        <p:nvSpPr>
          <p:cNvPr id="116" name="Rechteck 115">
            <a:extLst>
              <a:ext uri="{FF2B5EF4-FFF2-40B4-BE49-F238E27FC236}">
                <a16:creationId xmlns:a16="http://schemas.microsoft.com/office/drawing/2014/main" id="{2E6BC477-A00A-4938-A555-251CD7E5E7EE}"/>
              </a:ext>
            </a:extLst>
          </p:cNvPr>
          <p:cNvSpPr/>
          <p:nvPr/>
        </p:nvSpPr>
        <p:spPr>
          <a:xfrm>
            <a:off x="4145713" y="4645513"/>
            <a:ext cx="1046836" cy="208114"/>
          </a:xfrm>
          <a:prstGeom prst="rect">
            <a:avLst/>
          </a:prstGeom>
        </p:spPr>
        <p:txBody>
          <a:bodyPr wrap="square" lIns="91440" tIns="45720" rIns="91440" bIns="45720" anchor="t">
            <a:spAutoFit/>
          </a:bodyPr>
          <a:lstStyle/>
          <a:p>
            <a:pPr algn="ctr"/>
            <a:r>
              <a:rPr lang="de-DE" sz="1200">
                <a:latin typeface="BundesSans Office"/>
              </a:rPr>
              <a:t>   </a:t>
            </a:r>
            <a:endParaRPr lang="de-DE" sz="1200">
              <a:solidFill>
                <a:prstClr val="black"/>
              </a:solidFill>
              <a:latin typeface="BundesSans Office" panose="020B0002030500000203" pitchFamily="34" charset="0"/>
            </a:endParaRPr>
          </a:p>
        </p:txBody>
      </p:sp>
      <p:sp>
        <p:nvSpPr>
          <p:cNvPr id="120" name="Textfeld 119">
            <a:extLst>
              <a:ext uri="{FF2B5EF4-FFF2-40B4-BE49-F238E27FC236}">
                <a16:creationId xmlns:a16="http://schemas.microsoft.com/office/drawing/2014/main" id="{E6ADD6DD-332A-4885-8831-FCB79C9891B3}"/>
              </a:ext>
            </a:extLst>
          </p:cNvPr>
          <p:cNvSpPr txBox="1"/>
          <p:nvPr/>
        </p:nvSpPr>
        <p:spPr>
          <a:xfrm>
            <a:off x="2164055" y="3190155"/>
            <a:ext cx="2431783" cy="2340435"/>
          </a:xfrm>
          <a:prstGeom prst="rect">
            <a:avLst/>
          </a:prstGeom>
          <a:solidFill>
            <a:srgbClr val="3DA3DC">
              <a:alpha val="14512"/>
            </a:srgbClr>
          </a:solidFill>
        </p:spPr>
        <p:txBody>
          <a:bodyPr wrap="square" lIns="144000" tIns="108000" rIns="91440" bIns="45720" rtlCol="0" anchor="t">
            <a:spAutoFit/>
          </a:bodyPr>
          <a:lstStyle/>
          <a:p>
            <a:r>
              <a:rPr lang="de-DE" sz="1400">
                <a:solidFill>
                  <a:srgbClr val="1C4D80"/>
                </a:solidFill>
                <a:latin typeface="PT Sans" panose="020B0503020203020204" pitchFamily="34" charset="77"/>
              </a:rPr>
              <a:t>SERVICE</a:t>
            </a:r>
          </a:p>
          <a:p>
            <a:pPr marL="285750" indent="-285750">
              <a:buBlip>
                <a:blip r:embed="rId3">
                  <a:extLst>
                    <a:ext uri="{96DAC541-7B7A-43D3-8B79-37D633B846F1}">
                      <asvg:svgBlip xmlns:asvg="http://schemas.microsoft.com/office/drawing/2016/SVG/main" r:embed="rId4"/>
                    </a:ext>
                  </a:extLst>
                </a:blip>
              </a:buBlip>
            </a:pPr>
            <a:r>
              <a:rPr lang="de-DE" sz="1400">
                <a:solidFill>
                  <a:srgbClr val="1C4D80"/>
                </a:solidFill>
                <a:latin typeface="PT Sans" panose="020B0503020203020204" pitchFamily="34" charset="77"/>
              </a:rPr>
              <a:t>Informationsplattform</a:t>
            </a:r>
          </a:p>
          <a:p>
            <a:pPr marL="285750" indent="-285750">
              <a:buBlip>
                <a:blip r:embed="rId3">
                  <a:extLst>
                    <a:ext uri="{96DAC541-7B7A-43D3-8B79-37D633B846F1}">
                      <asvg:svgBlip xmlns:asvg="http://schemas.microsoft.com/office/drawing/2016/SVG/main" r:embed="rId4"/>
                    </a:ext>
                  </a:extLst>
                </a:blip>
              </a:buBlip>
            </a:pPr>
            <a:r>
              <a:rPr lang="de-DE" sz="1400">
                <a:solidFill>
                  <a:srgbClr val="1C4D80"/>
                </a:solidFill>
                <a:latin typeface="PT Sans" panose="020B0503020203020204" pitchFamily="34" charset="77"/>
                <a:cs typeface="Calibri" panose="020F0502020204030204"/>
              </a:rPr>
              <a:t>Beratungs-Pool </a:t>
            </a:r>
          </a:p>
          <a:p>
            <a:pPr marL="285750" indent="-285750">
              <a:buBlip>
                <a:blip r:embed="rId3">
                  <a:extLst>
                    <a:ext uri="{96DAC541-7B7A-43D3-8B79-37D633B846F1}">
                      <asvg:svgBlip xmlns:asvg="http://schemas.microsoft.com/office/drawing/2016/SVG/main" r:embed="rId4"/>
                    </a:ext>
                  </a:extLst>
                </a:blip>
              </a:buBlip>
            </a:pPr>
            <a:r>
              <a:rPr lang="de-DE" sz="1400">
                <a:solidFill>
                  <a:srgbClr val="1C4D80"/>
                </a:solidFill>
                <a:latin typeface="PT Sans" panose="020B0503020203020204" pitchFamily="34" charset="77"/>
              </a:rPr>
              <a:t>Presse- und Öffentlichkeitsarbeit</a:t>
            </a:r>
          </a:p>
          <a:p>
            <a:pPr marL="285750" indent="-285750">
              <a:buBlip>
                <a:blip r:embed="rId3">
                  <a:extLst>
                    <a:ext uri="{96DAC541-7B7A-43D3-8B79-37D633B846F1}">
                      <asvg:svgBlip xmlns:asvg="http://schemas.microsoft.com/office/drawing/2016/SVG/main" r:embed="rId4"/>
                    </a:ext>
                  </a:extLst>
                </a:blip>
              </a:buBlip>
            </a:pPr>
            <a:r>
              <a:rPr lang="de-DE" sz="1400">
                <a:solidFill>
                  <a:srgbClr val="1C4D80"/>
                </a:solidFill>
                <a:latin typeface="PT Sans" panose="020B0503020203020204" pitchFamily="34" charset="77"/>
              </a:rPr>
              <a:t>Werkstatttreffen vor Ort, Online-Seminare, </a:t>
            </a:r>
            <a:br>
              <a:rPr lang="de-DE" sz="1400">
                <a:solidFill>
                  <a:srgbClr val="1C4D80"/>
                </a:solidFill>
                <a:latin typeface="PT Sans" panose="020B0503020203020204" pitchFamily="34" charset="77"/>
              </a:rPr>
            </a:br>
            <a:r>
              <a:rPr lang="de-DE" sz="1400">
                <a:solidFill>
                  <a:srgbClr val="1C4D80"/>
                </a:solidFill>
                <a:latin typeface="PT Sans" panose="020B0503020203020204" pitchFamily="34" charset="77"/>
              </a:rPr>
              <a:t>Fachdiskurse (Berlin)</a:t>
            </a:r>
          </a:p>
          <a:p>
            <a:pPr marL="285750" indent="-285750">
              <a:buBlip>
                <a:blip r:embed="rId3">
                  <a:extLst>
                    <a:ext uri="{96DAC541-7B7A-43D3-8B79-37D633B846F1}">
                      <asvg:svgBlip xmlns:asvg="http://schemas.microsoft.com/office/drawing/2016/SVG/main" r:embed="rId4"/>
                    </a:ext>
                  </a:extLst>
                </a:blip>
              </a:buBlip>
            </a:pPr>
            <a:r>
              <a:rPr lang="de-DE" sz="1400">
                <a:solidFill>
                  <a:srgbClr val="1C4D80"/>
                </a:solidFill>
                <a:latin typeface="PT Sans" panose="020B0503020203020204" pitchFamily="34" charset="77"/>
              </a:rPr>
              <a:t>Hinweise auf Fördermöglichkeiten</a:t>
            </a:r>
          </a:p>
        </p:txBody>
      </p:sp>
      <p:sp>
        <p:nvSpPr>
          <p:cNvPr id="123" name="Textfeld 122">
            <a:extLst>
              <a:ext uri="{FF2B5EF4-FFF2-40B4-BE49-F238E27FC236}">
                <a16:creationId xmlns:a16="http://schemas.microsoft.com/office/drawing/2014/main" id="{62171CE0-94E1-4B71-9511-A98727FEC257}"/>
              </a:ext>
            </a:extLst>
          </p:cNvPr>
          <p:cNvSpPr txBox="1"/>
          <p:nvPr/>
        </p:nvSpPr>
        <p:spPr>
          <a:xfrm>
            <a:off x="7925192" y="3193371"/>
            <a:ext cx="2403783" cy="1447883"/>
          </a:xfrm>
          <a:prstGeom prst="rect">
            <a:avLst/>
          </a:prstGeom>
          <a:solidFill>
            <a:srgbClr val="3DA3DC">
              <a:alpha val="15367"/>
            </a:srgbClr>
          </a:solidFill>
        </p:spPr>
        <p:txBody>
          <a:bodyPr wrap="square" lIns="144000" tIns="108000" rIns="91440" bIns="45720" rtlCol="0" anchor="t">
            <a:spAutoFit/>
          </a:bodyPr>
          <a:lstStyle/>
          <a:p>
            <a:r>
              <a:rPr lang="de-DE" sz="1400">
                <a:solidFill>
                  <a:srgbClr val="1C4D80"/>
                </a:solidFill>
                <a:latin typeface="PT Sans" panose="020B0503020203020204" pitchFamily="34" charset="77"/>
              </a:rPr>
              <a:t>ADMINISTRATION</a:t>
            </a:r>
          </a:p>
          <a:p>
            <a:pPr marL="285750" indent="-285750">
              <a:buBlip>
                <a:blip r:embed="rId3">
                  <a:extLst>
                    <a:ext uri="{96DAC541-7B7A-43D3-8B79-37D633B846F1}">
                      <asvg:svgBlip xmlns:asvg="http://schemas.microsoft.com/office/drawing/2016/SVG/main" r:embed="rId4"/>
                    </a:ext>
                  </a:extLst>
                </a:blip>
              </a:buBlip>
            </a:pPr>
            <a:r>
              <a:rPr lang="de-DE" sz="1400">
                <a:solidFill>
                  <a:srgbClr val="1C4D80"/>
                </a:solidFill>
                <a:latin typeface="PT Sans" panose="020B0503020203020204" pitchFamily="34" charset="77"/>
              </a:rPr>
              <a:t>Weiterleitung und Administrierung der Beratungs- und Sachmittel für die </a:t>
            </a:r>
            <a:br>
              <a:rPr lang="de-DE" sz="1400">
                <a:solidFill>
                  <a:srgbClr val="1C4D80"/>
                </a:solidFill>
                <a:latin typeface="PT Sans" panose="020B0503020203020204" pitchFamily="34" charset="77"/>
              </a:rPr>
            </a:br>
            <a:r>
              <a:rPr lang="de-DE" sz="1400">
                <a:solidFill>
                  <a:srgbClr val="1C4D80"/>
                </a:solidFill>
                <a:latin typeface="PT Sans" panose="020B0503020203020204" pitchFamily="34" charset="77"/>
              </a:rPr>
              <a:t>ZWK-Kommunen</a:t>
            </a:r>
          </a:p>
        </p:txBody>
      </p:sp>
      <p:sp>
        <p:nvSpPr>
          <p:cNvPr id="26" name="Rectangle 14">
            <a:extLst>
              <a:ext uri="{FF2B5EF4-FFF2-40B4-BE49-F238E27FC236}">
                <a16:creationId xmlns:a16="http://schemas.microsoft.com/office/drawing/2014/main" id="{721AA0C6-A40E-4540-ACB3-37FD18D040D6}"/>
              </a:ext>
            </a:extLst>
          </p:cNvPr>
          <p:cNvSpPr>
            <a:spLocks noChangeArrowheads="1"/>
          </p:cNvSpPr>
          <p:nvPr/>
        </p:nvSpPr>
        <p:spPr bwMode="auto">
          <a:xfrm>
            <a:off x="2583641" y="1366395"/>
            <a:ext cx="6769016" cy="1524091"/>
          </a:xfrm>
          <a:prstGeom prst="roundRect">
            <a:avLst>
              <a:gd name="adj" fmla="val 20992"/>
            </a:avLst>
          </a:prstGeom>
          <a:ln w="19050">
            <a:solidFill>
              <a:srgbClr val="1C4D8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de-DE" sz="1600" b="1">
                <a:solidFill>
                  <a:srgbClr val="575756"/>
                </a:solidFill>
                <a:latin typeface="PT Sans"/>
              </a:rPr>
              <a:t>Ansprechpartnerin  u.a. für</a:t>
            </a:r>
          </a:p>
          <a:p>
            <a:pPr algn="ctr"/>
            <a:endParaRPr lang="de-DE" sz="1600">
              <a:latin typeface="PT Sans"/>
            </a:endParaRPr>
          </a:p>
          <a:p>
            <a:pPr algn="ctr"/>
            <a:endParaRPr lang="de-DE" sz="1400">
              <a:latin typeface="PT Sans"/>
            </a:endParaRPr>
          </a:p>
          <a:p>
            <a:pPr algn="ctr"/>
            <a:endParaRPr lang="de-DE" sz="1400">
              <a:latin typeface="PT Sans"/>
            </a:endParaRPr>
          </a:p>
          <a:p>
            <a:pPr algn="ctr"/>
            <a:br>
              <a:rPr lang="de-DE" sz="1400">
                <a:latin typeface="PT Sans"/>
              </a:rPr>
            </a:br>
            <a:r>
              <a:rPr lang="de-DE" sz="1400">
                <a:latin typeface="PT Sans"/>
              </a:rPr>
              <a:t> </a:t>
            </a:r>
            <a:endParaRPr lang="de-DE" sz="1400">
              <a:latin typeface="PT Sans"/>
              <a:cs typeface="Calibri"/>
            </a:endParaRPr>
          </a:p>
        </p:txBody>
      </p:sp>
      <p:sp>
        <p:nvSpPr>
          <p:cNvPr id="2" name="Textfeld 1">
            <a:extLst>
              <a:ext uri="{FF2B5EF4-FFF2-40B4-BE49-F238E27FC236}">
                <a16:creationId xmlns:a16="http://schemas.microsoft.com/office/drawing/2014/main" id="{9E4B7F2A-17C6-4A3A-BDFB-7C9787E79CE6}"/>
              </a:ext>
            </a:extLst>
          </p:cNvPr>
          <p:cNvSpPr txBox="1"/>
          <p:nvPr/>
        </p:nvSpPr>
        <p:spPr>
          <a:xfrm>
            <a:off x="5752472" y="1773200"/>
            <a:ext cx="338108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de-DE" sz="1400">
                <a:solidFill>
                  <a:srgbClr val="575756"/>
                </a:solidFill>
                <a:latin typeface="PT Sans"/>
                <a:ea typeface="+mn-lt"/>
                <a:cs typeface="+mn-lt"/>
              </a:rPr>
              <a:t>andere interessierte Kommunen</a:t>
            </a:r>
          </a:p>
          <a:p>
            <a:pPr marL="285750" indent="-285750">
              <a:buFont typeface="Arial,Sans-Serif"/>
              <a:buChar char="•"/>
            </a:pPr>
            <a:r>
              <a:rPr lang="de-DE" sz="1400">
                <a:solidFill>
                  <a:srgbClr val="575756"/>
                </a:solidFill>
                <a:latin typeface="PT Sans"/>
                <a:ea typeface="+mn-lt"/>
                <a:cs typeface="+mn-lt"/>
              </a:rPr>
              <a:t>andere Partner, z.B. </a:t>
            </a:r>
            <a:r>
              <a:rPr lang="de-DE" sz="1400" err="1">
                <a:solidFill>
                  <a:srgbClr val="575756"/>
                </a:solidFill>
                <a:latin typeface="PT Sans"/>
                <a:ea typeface="+mn-lt"/>
                <a:cs typeface="+mn-lt"/>
              </a:rPr>
              <a:t>ConSozial</a:t>
            </a:r>
            <a:r>
              <a:rPr lang="de-DE" sz="1400">
                <a:solidFill>
                  <a:srgbClr val="575756"/>
                </a:solidFill>
                <a:latin typeface="PT Sans"/>
                <a:ea typeface="+mn-lt"/>
                <a:cs typeface="+mn-lt"/>
              </a:rPr>
              <a:t> oder </a:t>
            </a:r>
            <a:r>
              <a:rPr lang="de-DE" sz="1400" err="1">
                <a:solidFill>
                  <a:srgbClr val="575756"/>
                </a:solidFill>
                <a:latin typeface="PT Sans"/>
                <a:ea typeface="+mn-lt"/>
                <a:cs typeface="+mn-lt"/>
              </a:rPr>
              <a:t>KSpV</a:t>
            </a:r>
            <a:endParaRPr lang="de-DE" sz="1400">
              <a:solidFill>
                <a:srgbClr val="575756"/>
              </a:solidFill>
              <a:latin typeface="PT Sans"/>
              <a:ea typeface="+mn-lt"/>
              <a:cs typeface="+mn-lt"/>
            </a:endParaRPr>
          </a:p>
          <a:p>
            <a:pPr marL="285750" indent="-285750">
              <a:buFont typeface="Arial,Sans-Serif"/>
              <a:buChar char="•"/>
            </a:pPr>
            <a:r>
              <a:rPr lang="de-DE" sz="1400">
                <a:solidFill>
                  <a:srgbClr val="575756"/>
                </a:solidFill>
                <a:latin typeface="PT Sans"/>
                <a:ea typeface="+mn-lt"/>
                <a:cs typeface="+mn-lt"/>
              </a:rPr>
              <a:t>andere Projektträger</a:t>
            </a:r>
          </a:p>
        </p:txBody>
      </p:sp>
      <p:sp>
        <p:nvSpPr>
          <p:cNvPr id="3" name="Textfeld 2">
            <a:extLst>
              <a:ext uri="{FF2B5EF4-FFF2-40B4-BE49-F238E27FC236}">
                <a16:creationId xmlns:a16="http://schemas.microsoft.com/office/drawing/2014/main" id="{395799DC-72DF-4C41-B8A2-41ED6F314E42}"/>
              </a:ext>
            </a:extLst>
          </p:cNvPr>
          <p:cNvSpPr txBox="1"/>
          <p:nvPr/>
        </p:nvSpPr>
        <p:spPr>
          <a:xfrm>
            <a:off x="2933443" y="1767314"/>
            <a:ext cx="266243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de-DE" sz="1400">
                <a:solidFill>
                  <a:srgbClr val="575756"/>
                </a:solidFill>
                <a:latin typeface="PT Sans"/>
                <a:ea typeface="+mn-lt"/>
                <a:cs typeface="+mn-lt"/>
              </a:rPr>
              <a:t>ZWK-Kommunen</a:t>
            </a:r>
          </a:p>
          <a:p>
            <a:pPr marL="285750" indent="-285750">
              <a:buFont typeface="Arial,Sans-Serif"/>
              <a:buChar char="•"/>
            </a:pPr>
            <a:r>
              <a:rPr lang="de-DE" sz="1400">
                <a:solidFill>
                  <a:srgbClr val="575756"/>
                </a:solidFill>
                <a:latin typeface="PT Sans"/>
                <a:ea typeface="+mn-lt"/>
                <a:cs typeface="+mn-lt"/>
              </a:rPr>
              <a:t>BMFSFJ</a:t>
            </a:r>
          </a:p>
          <a:p>
            <a:pPr marL="285750" indent="-285750">
              <a:buFont typeface="Arial,Sans-Serif"/>
              <a:buChar char="•"/>
            </a:pPr>
            <a:r>
              <a:rPr lang="de-DE" sz="1400">
                <a:solidFill>
                  <a:srgbClr val="575756"/>
                </a:solidFill>
                <a:latin typeface="PT Sans"/>
                <a:ea typeface="+mn-lt"/>
                <a:cs typeface="+mn-lt"/>
              </a:rPr>
              <a:t>Wissenschaftlichen Beirat</a:t>
            </a:r>
          </a:p>
          <a:p>
            <a:pPr marL="285750" indent="-285750">
              <a:buFont typeface="Arial,Sans-Serif"/>
              <a:buChar char="•"/>
            </a:pPr>
            <a:r>
              <a:rPr lang="de-DE" sz="1400">
                <a:solidFill>
                  <a:srgbClr val="575756"/>
                </a:solidFill>
                <a:latin typeface="PT Sans"/>
                <a:cs typeface="Calibri"/>
              </a:rPr>
              <a:t>Prozessbegleitungen</a:t>
            </a:r>
          </a:p>
          <a:p>
            <a:endParaRPr lang="de-DE" sz="1400">
              <a:cs typeface="Calibri"/>
            </a:endParaRPr>
          </a:p>
        </p:txBody>
      </p:sp>
      <p:sp>
        <p:nvSpPr>
          <p:cNvPr id="29" name="Titel 1">
            <a:extLst>
              <a:ext uri="{FF2B5EF4-FFF2-40B4-BE49-F238E27FC236}">
                <a16:creationId xmlns:a16="http://schemas.microsoft.com/office/drawing/2014/main" id="{E1E97320-69D4-4A3F-B5B5-8F65813364C7}"/>
              </a:ext>
            </a:extLst>
          </p:cNvPr>
          <p:cNvSpPr txBox="1">
            <a:spLocks/>
          </p:cNvSpPr>
          <p:nvPr/>
        </p:nvSpPr>
        <p:spPr>
          <a:xfrm>
            <a:off x="839788" y="438622"/>
            <a:ext cx="8230363" cy="6032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rgbClr val="3DA3DC"/>
                </a:solidFill>
                <a:latin typeface="PT Sans" panose="020B0503020203020204" pitchFamily="34" charset="0"/>
                <a:ea typeface="+mj-ea"/>
                <a:cs typeface="+mj-cs"/>
              </a:defRPr>
            </a:lvl1pPr>
          </a:lstStyle>
          <a:p>
            <a:r>
              <a:rPr lang="de-DE" sz="3000">
                <a:solidFill>
                  <a:srgbClr val="1C4D80"/>
                </a:solidFill>
              </a:rPr>
              <a:t>Aufgaben der Geschäftsstelle</a:t>
            </a:r>
          </a:p>
        </p:txBody>
      </p:sp>
      <p:sp>
        <p:nvSpPr>
          <p:cNvPr id="24" name="Foliennummernplatzhalter 5">
            <a:extLst>
              <a:ext uri="{FF2B5EF4-FFF2-40B4-BE49-F238E27FC236}">
                <a16:creationId xmlns:a16="http://schemas.microsoft.com/office/drawing/2014/main" id="{B6ED185E-C337-064F-A30A-5012ADDBEC4E}"/>
              </a:ext>
            </a:extLst>
          </p:cNvPr>
          <p:cNvSpPr>
            <a:spLocks noGrp="1"/>
          </p:cNvSpPr>
          <p:nvPr>
            <p:ph type="sldNum" sz="quarter" idx="10"/>
          </p:nvPr>
        </p:nvSpPr>
        <p:spPr>
          <a:xfrm>
            <a:off x="4497940" y="6514110"/>
            <a:ext cx="3196119" cy="343890"/>
          </a:xfrm>
        </p:spPr>
        <p:txBody>
          <a:bodyPr/>
          <a:lstStyle/>
          <a:p>
            <a:pPr algn="ctr"/>
            <a:r>
              <a:rPr lang="de-DE" sz="900">
                <a:solidFill>
                  <a:srgbClr val="1C4D80"/>
                </a:solidFill>
              </a:rPr>
              <a:t>21.09.2021 | Zukunftswerkstatt Kommunen | </a:t>
            </a:r>
            <a:fld id="{AE5A8A3A-06FF-B842-8DA2-59DBB659AB4B}" type="slidenum">
              <a:rPr lang="de-DE" sz="900" b="1" smtClean="0">
                <a:solidFill>
                  <a:srgbClr val="1C4D80"/>
                </a:solidFill>
              </a:rPr>
              <a:pPr algn="ctr"/>
              <a:t>6</a:t>
            </a:fld>
            <a:endParaRPr lang="de-DE" sz="900" b="1">
              <a:solidFill>
                <a:srgbClr val="1C4D80"/>
              </a:solidFill>
            </a:endParaRPr>
          </a:p>
        </p:txBody>
      </p:sp>
      <p:sp>
        <p:nvSpPr>
          <p:cNvPr id="23" name="Textfeld 22">
            <a:extLst>
              <a:ext uri="{FF2B5EF4-FFF2-40B4-BE49-F238E27FC236}">
                <a16:creationId xmlns:a16="http://schemas.microsoft.com/office/drawing/2014/main" id="{E7EB5F36-9405-5B44-995D-88930EAB491D}"/>
              </a:ext>
            </a:extLst>
          </p:cNvPr>
          <p:cNvSpPr txBox="1"/>
          <p:nvPr/>
        </p:nvSpPr>
        <p:spPr>
          <a:xfrm>
            <a:off x="5119600" y="4695892"/>
            <a:ext cx="2403783" cy="832330"/>
          </a:xfrm>
          <a:prstGeom prst="rect">
            <a:avLst/>
          </a:prstGeom>
          <a:solidFill>
            <a:srgbClr val="3DA3DC">
              <a:alpha val="15367"/>
            </a:srgbClr>
          </a:solidFill>
        </p:spPr>
        <p:txBody>
          <a:bodyPr wrap="square" lIns="144000" tIns="108000" rIns="91440" bIns="45720" rtlCol="0" anchor="t">
            <a:spAutoFit/>
          </a:bodyPr>
          <a:lstStyle/>
          <a:p>
            <a:r>
              <a:rPr lang="de-DE" sz="1400">
                <a:solidFill>
                  <a:srgbClr val="1C4D80"/>
                </a:solidFill>
                <a:latin typeface="PT Sans" panose="020B0503020203020204" pitchFamily="34" charset="77"/>
              </a:rPr>
              <a:t>ERGEBNISTRANSFER</a:t>
            </a:r>
          </a:p>
          <a:p>
            <a:pPr marL="285750" indent="-285750">
              <a:buBlip>
                <a:blip r:embed="rId3">
                  <a:extLst>
                    <a:ext uri="{96DAC541-7B7A-43D3-8B79-37D633B846F1}">
                      <asvg:svgBlip xmlns:asvg="http://schemas.microsoft.com/office/drawing/2016/SVG/main" r:embed="rId4"/>
                    </a:ext>
                  </a:extLst>
                </a:blip>
              </a:buBlip>
            </a:pPr>
            <a:r>
              <a:rPr lang="de-DE" sz="1400">
                <a:solidFill>
                  <a:srgbClr val="1C4D80"/>
                </a:solidFill>
                <a:latin typeface="PT Sans" panose="020B0503020203020204" pitchFamily="34" charset="77"/>
              </a:rPr>
              <a:t>Werkzeuge</a:t>
            </a:r>
          </a:p>
          <a:p>
            <a:pPr marL="285750" indent="-285750">
              <a:buBlip>
                <a:blip r:embed="rId3">
                  <a:extLst>
                    <a:ext uri="{96DAC541-7B7A-43D3-8B79-37D633B846F1}">
                      <asvg:svgBlip xmlns:asvg="http://schemas.microsoft.com/office/drawing/2016/SVG/main" r:embed="rId4"/>
                    </a:ext>
                  </a:extLst>
                </a:blip>
              </a:buBlip>
            </a:pPr>
            <a:r>
              <a:rPr lang="de-DE" sz="1400">
                <a:solidFill>
                  <a:srgbClr val="1C4D80"/>
                </a:solidFill>
                <a:latin typeface="PT Sans" panose="020B0503020203020204" pitchFamily="34" charset="77"/>
              </a:rPr>
              <a:t>Fachvorträge</a:t>
            </a:r>
          </a:p>
        </p:txBody>
      </p:sp>
      <p:sp>
        <p:nvSpPr>
          <p:cNvPr id="30" name="Ellipse 9">
            <a:extLst>
              <a:ext uri="{FF2B5EF4-FFF2-40B4-BE49-F238E27FC236}">
                <a16:creationId xmlns:a16="http://schemas.microsoft.com/office/drawing/2014/main" id="{0809ECD4-D614-DB4B-878E-D0E420C428F9}"/>
              </a:ext>
            </a:extLst>
          </p:cNvPr>
          <p:cNvSpPr/>
          <p:nvPr/>
        </p:nvSpPr>
        <p:spPr>
          <a:xfrm>
            <a:off x="5039214" y="3203317"/>
            <a:ext cx="2431783" cy="1200667"/>
          </a:xfrm>
          <a:prstGeom prst="ellipse">
            <a:avLst/>
          </a:prstGeom>
          <a:solidFill>
            <a:srgbClr val="1C4D80"/>
          </a:solidFill>
          <a:ln w="28575" cap="rnd">
            <a:solidFill>
              <a:srgbClr val="1C4D80"/>
            </a:solidFill>
            <a:extLst>
              <a:ext uri="{C807C97D-BFC1-408E-A445-0C87EB9F89A2}">
                <ask:lineSketchStyleProps xmlns:ask="http://schemas.microsoft.com/office/drawing/2018/sketchyshapes" sd="1219033472">
                  <a:custGeom>
                    <a:avLst/>
                    <a:gdLst>
                      <a:gd name="connsiteX0" fmla="*/ 0 w 2431783"/>
                      <a:gd name="connsiteY0" fmla="*/ 600334 h 1200667"/>
                      <a:gd name="connsiteX1" fmla="*/ 1215892 w 2431783"/>
                      <a:gd name="connsiteY1" fmla="*/ 0 h 1200667"/>
                      <a:gd name="connsiteX2" fmla="*/ 2431784 w 2431783"/>
                      <a:gd name="connsiteY2" fmla="*/ 600334 h 1200667"/>
                      <a:gd name="connsiteX3" fmla="*/ 1215892 w 2431783"/>
                      <a:gd name="connsiteY3" fmla="*/ 1200668 h 1200667"/>
                      <a:gd name="connsiteX4" fmla="*/ 0 w 2431783"/>
                      <a:gd name="connsiteY4" fmla="*/ 600334 h 1200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783" h="1200667" fill="none" extrusionOk="0">
                        <a:moveTo>
                          <a:pt x="0" y="600334"/>
                        </a:moveTo>
                        <a:cubicBezTo>
                          <a:pt x="56866" y="275525"/>
                          <a:pt x="566407" y="-45346"/>
                          <a:pt x="1215892" y="0"/>
                        </a:cubicBezTo>
                        <a:cubicBezTo>
                          <a:pt x="1850276" y="-5687"/>
                          <a:pt x="2416623" y="283053"/>
                          <a:pt x="2431784" y="600334"/>
                        </a:cubicBezTo>
                        <a:cubicBezTo>
                          <a:pt x="2420159" y="821027"/>
                          <a:pt x="1850505" y="1251957"/>
                          <a:pt x="1215892" y="1200668"/>
                        </a:cubicBezTo>
                        <a:cubicBezTo>
                          <a:pt x="565515" y="1212504"/>
                          <a:pt x="62314" y="946872"/>
                          <a:pt x="0" y="600334"/>
                        </a:cubicBezTo>
                        <a:close/>
                      </a:path>
                      <a:path w="2431783" h="1200667" stroke="0" extrusionOk="0">
                        <a:moveTo>
                          <a:pt x="0" y="600334"/>
                        </a:moveTo>
                        <a:cubicBezTo>
                          <a:pt x="-88175" y="214391"/>
                          <a:pt x="444819" y="37364"/>
                          <a:pt x="1215892" y="0"/>
                        </a:cubicBezTo>
                        <a:cubicBezTo>
                          <a:pt x="1897621" y="2150"/>
                          <a:pt x="2378217" y="270482"/>
                          <a:pt x="2431784" y="600334"/>
                        </a:cubicBezTo>
                        <a:cubicBezTo>
                          <a:pt x="2383474" y="979066"/>
                          <a:pt x="1878306" y="1250995"/>
                          <a:pt x="1215892" y="1200668"/>
                        </a:cubicBezTo>
                        <a:cubicBezTo>
                          <a:pt x="520796" y="1187769"/>
                          <a:pt x="53138" y="957279"/>
                          <a:pt x="0" y="60033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0DFF7872-2877-4085-A483-B1A86D546D0E}"/>
              </a:ext>
            </a:extLst>
          </p:cNvPr>
          <p:cNvSpPr txBox="1"/>
          <p:nvPr/>
        </p:nvSpPr>
        <p:spPr>
          <a:xfrm flipH="1">
            <a:off x="5366381" y="3459891"/>
            <a:ext cx="1893677" cy="923330"/>
          </a:xfrm>
          <a:prstGeom prst="rect">
            <a:avLst/>
          </a:prstGeom>
          <a:noFill/>
        </p:spPr>
        <p:txBody>
          <a:bodyPr wrap="square" rtlCol="0">
            <a:spAutoFit/>
          </a:bodyPr>
          <a:lstStyle/>
          <a:p>
            <a:pPr algn="ctr"/>
            <a:r>
              <a:rPr lang="de-DE" b="1">
                <a:solidFill>
                  <a:schemeClr val="bg1"/>
                </a:solidFill>
                <a:latin typeface="PT Sans" panose="020B0503020203020204" pitchFamily="34" charset="77"/>
              </a:rPr>
              <a:t>ZWK Geschäftsstelle</a:t>
            </a:r>
          </a:p>
          <a:p>
            <a:pPr algn="ctr"/>
            <a:endParaRPr lang="de-DE"/>
          </a:p>
        </p:txBody>
      </p:sp>
    </p:spTree>
    <p:extLst>
      <p:ext uri="{BB962C8B-B14F-4D97-AF65-F5344CB8AC3E}">
        <p14:creationId xmlns:p14="http://schemas.microsoft.com/office/powerpoint/2010/main" val="402641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99073-91CA-D64F-B875-A369A4CF46A7}"/>
              </a:ext>
            </a:extLst>
          </p:cNvPr>
          <p:cNvSpPr>
            <a:spLocks noGrp="1"/>
          </p:cNvSpPr>
          <p:nvPr>
            <p:ph type="ctrTitle"/>
          </p:nvPr>
        </p:nvSpPr>
        <p:spPr>
          <a:xfrm>
            <a:off x="839788" y="386253"/>
            <a:ext cx="8132762" cy="874867"/>
          </a:xfrm>
        </p:spPr>
        <p:txBody>
          <a:bodyPr>
            <a:noAutofit/>
          </a:bodyPr>
          <a:lstStyle/>
          <a:p>
            <a:pPr marL="90170"/>
            <a:r>
              <a:rPr lang="de-DE">
                <a:solidFill>
                  <a:srgbClr val="1C4D80"/>
                </a:solidFill>
                <a:latin typeface="PT Sans"/>
              </a:rPr>
              <a:t>Die nächsten Schritte </a:t>
            </a:r>
            <a:br>
              <a:rPr lang="de-DE">
                <a:latin typeface="PT Sans" panose="020B0503020203020204" pitchFamily="34" charset="0"/>
              </a:rPr>
            </a:br>
            <a:endParaRPr lang="de-DE">
              <a:solidFill>
                <a:srgbClr val="1C4D80"/>
              </a:solidFill>
              <a:latin typeface="PT Sans" panose="020B0503020203020204" pitchFamily="34" charset="0"/>
            </a:endParaRPr>
          </a:p>
        </p:txBody>
      </p:sp>
      <p:sp>
        <p:nvSpPr>
          <p:cNvPr id="3" name="Textplatzhalter 2">
            <a:extLst>
              <a:ext uri="{FF2B5EF4-FFF2-40B4-BE49-F238E27FC236}">
                <a16:creationId xmlns:a16="http://schemas.microsoft.com/office/drawing/2014/main" id="{1D3E6A2E-F7D9-6643-A81B-8FA2645702B7}"/>
              </a:ext>
            </a:extLst>
          </p:cNvPr>
          <p:cNvSpPr>
            <a:spLocks noGrp="1"/>
          </p:cNvSpPr>
          <p:nvPr>
            <p:ph type="body" sz="quarter" idx="11"/>
          </p:nvPr>
        </p:nvSpPr>
        <p:spPr>
          <a:xfrm>
            <a:off x="1235075" y="1303939"/>
            <a:ext cx="10401454" cy="5590686"/>
          </a:xfrm>
        </p:spPr>
        <p:txBody>
          <a:bodyPr vert="horz" lIns="0" tIns="0" rIns="0" bIns="0" rtlCol="0" anchor="t">
            <a:normAutofit/>
          </a:bodyPr>
          <a:lstStyle/>
          <a:p>
            <a:pPr marL="342900" indent="-342900"/>
            <a:r>
              <a:rPr lang="de-DE" sz="1600" b="1">
                <a:solidFill>
                  <a:srgbClr val="575756"/>
                </a:solidFill>
                <a:latin typeface="PT Sans"/>
              </a:rPr>
              <a:t>Kommunalprofil</a:t>
            </a:r>
            <a:endParaRPr lang="en-US" sz="1600" b="1">
              <a:solidFill>
                <a:srgbClr val="575756"/>
              </a:solidFill>
              <a:latin typeface="PT Sans"/>
            </a:endParaRPr>
          </a:p>
          <a:p>
            <a:pPr marL="794385" lvl="1" indent="-342900"/>
            <a:r>
              <a:rPr lang="de-DE" sz="1600">
                <a:solidFill>
                  <a:srgbClr val="575756"/>
                </a:solidFill>
                <a:latin typeface="PT Sans"/>
              </a:rPr>
              <a:t>Erstellung durch das Institut für Stadt- Regional- und Wohnforschung GEWOS (bis Ende 2021)</a:t>
            </a:r>
            <a:br>
              <a:rPr lang="de-DE" sz="1600">
                <a:latin typeface="PT Sans"/>
              </a:rPr>
            </a:br>
            <a:endParaRPr lang="de-DE" sz="1600">
              <a:solidFill>
                <a:srgbClr val="575756"/>
              </a:solidFill>
              <a:latin typeface="PT Sans"/>
            </a:endParaRPr>
          </a:p>
          <a:p>
            <a:pPr marL="342900" indent="-342900">
              <a:buClr>
                <a:srgbClr val="E7E6E6"/>
              </a:buClr>
            </a:pPr>
            <a:r>
              <a:rPr lang="de-DE" sz="1600" b="1">
                <a:solidFill>
                  <a:srgbClr val="575756"/>
                </a:solidFill>
                <a:latin typeface="PT Sans"/>
              </a:rPr>
              <a:t>Nutzung des digitalen Tools DAKS</a:t>
            </a:r>
            <a:endParaRPr lang="de-DE" sz="1600" b="1"/>
          </a:p>
          <a:p>
            <a:pPr marL="794385" lvl="1" indent="-342900"/>
            <a:r>
              <a:rPr lang="de-DE" sz="1600">
                <a:solidFill>
                  <a:srgbClr val="575756"/>
                </a:solidFill>
                <a:latin typeface="PT Sans"/>
              </a:rPr>
              <a:t>Ab 1. Oktober 2021</a:t>
            </a:r>
            <a:br>
              <a:rPr lang="de-DE" sz="1600">
                <a:latin typeface="PT Sans"/>
              </a:rPr>
            </a:br>
            <a:endParaRPr lang="de-DE" sz="1600">
              <a:solidFill>
                <a:srgbClr val="575756"/>
              </a:solidFill>
              <a:latin typeface="PT Sans"/>
            </a:endParaRPr>
          </a:p>
          <a:p>
            <a:pPr marL="342900" indent="-342900">
              <a:buClr>
                <a:srgbClr val="E7E6E6"/>
              </a:buClr>
            </a:pPr>
            <a:r>
              <a:rPr lang="de-DE" sz="1600" b="1">
                <a:solidFill>
                  <a:srgbClr val="575756"/>
                </a:solidFill>
                <a:latin typeface="PT Sans"/>
              </a:rPr>
              <a:t>Zweitägiger Fachdiskurs zur ZWK</a:t>
            </a:r>
          </a:p>
          <a:p>
            <a:pPr marL="794385" lvl="1" indent="-342900">
              <a:spcAft>
                <a:spcPts val="1200"/>
              </a:spcAft>
            </a:pPr>
            <a:r>
              <a:rPr lang="de-DE" sz="1600">
                <a:solidFill>
                  <a:srgbClr val="575756"/>
                </a:solidFill>
                <a:latin typeface="PT Sans"/>
              </a:rPr>
              <a:t>6./7. Dezember 2021 in Berlin</a:t>
            </a:r>
          </a:p>
          <a:p>
            <a:pPr marL="342900" indent="-342900">
              <a:buClr>
                <a:srgbClr val="E7E6E6"/>
              </a:buClr>
              <a:buFont typeface="Arial,Sans-Serif" panose="020B0604020202020204" pitchFamily="34" charset="0"/>
            </a:pPr>
            <a:r>
              <a:rPr lang="de-DE" sz="1600" b="1">
                <a:solidFill>
                  <a:srgbClr val="575756"/>
                </a:solidFill>
                <a:latin typeface="PT Sans"/>
              </a:rPr>
              <a:t>Zukunftswerkstatt</a:t>
            </a:r>
            <a:endParaRPr lang="en-US" sz="1600" b="1">
              <a:latin typeface="PT Sans"/>
            </a:endParaRPr>
          </a:p>
          <a:p>
            <a:pPr marL="794385" lvl="1" indent="-342900">
              <a:buFont typeface="Arial,Sans-Serif" panose="020B0604020202020204" pitchFamily="34" charset="0"/>
            </a:pPr>
            <a:r>
              <a:rPr lang="de-DE" sz="1600">
                <a:solidFill>
                  <a:srgbClr val="575756"/>
                </a:solidFill>
                <a:latin typeface="PT Sans"/>
              </a:rPr>
              <a:t>Januar/Februar 2022</a:t>
            </a:r>
            <a:endParaRPr lang="en-US" sz="1600">
              <a:latin typeface="PT Sans"/>
            </a:endParaRPr>
          </a:p>
          <a:p>
            <a:pPr lvl="1"/>
            <a:endParaRPr lang="de-DE" sz="1600">
              <a:latin typeface="PT Sans"/>
            </a:endParaRPr>
          </a:p>
          <a:p>
            <a:pPr marL="342900" indent="-342900">
              <a:buClr>
                <a:srgbClr val="E7E6E6"/>
              </a:buClr>
              <a:buFont typeface="Arial,Sans-Serif" panose="020B0604020202020204" pitchFamily="34" charset="0"/>
            </a:pPr>
            <a:r>
              <a:rPr lang="de-DE" sz="1600" b="1">
                <a:solidFill>
                  <a:srgbClr val="575756"/>
                </a:solidFill>
                <a:latin typeface="PT Sans"/>
              </a:rPr>
              <a:t>Werkstatt – und Finanzplan</a:t>
            </a:r>
            <a:endParaRPr lang="en-US" sz="1600" b="1">
              <a:latin typeface="PT Sans"/>
            </a:endParaRPr>
          </a:p>
          <a:p>
            <a:pPr marL="794385" lvl="1" indent="-342900">
              <a:buFont typeface="Arial,Sans-Serif" panose="020B0604020202020204" pitchFamily="34" charset="0"/>
            </a:pPr>
            <a:r>
              <a:rPr lang="de-DE" sz="1600">
                <a:solidFill>
                  <a:srgbClr val="575756"/>
                </a:solidFill>
                <a:latin typeface="PT Sans"/>
              </a:rPr>
              <a:t>Erstes Quartal 2022</a:t>
            </a:r>
            <a:endParaRPr lang="en-US" sz="1600">
              <a:latin typeface="PT Sans"/>
            </a:endParaRPr>
          </a:p>
          <a:p>
            <a:pPr marL="794385" lvl="1" indent="-342900">
              <a:spcAft>
                <a:spcPts val="1200"/>
              </a:spcAft>
            </a:pPr>
            <a:endParaRPr lang="de-DE" sz="1600">
              <a:solidFill>
                <a:srgbClr val="575756"/>
              </a:solidFill>
              <a:latin typeface="PT Sans"/>
            </a:endParaRPr>
          </a:p>
          <a:p>
            <a:pPr marL="794385" lvl="1" indent="-342900"/>
            <a:endParaRPr lang="de-DE">
              <a:latin typeface="PT Sans"/>
            </a:endParaRPr>
          </a:p>
        </p:txBody>
      </p:sp>
      <p:sp>
        <p:nvSpPr>
          <p:cNvPr id="8" name="Foliennummernplatzhalter 5">
            <a:extLst>
              <a:ext uri="{FF2B5EF4-FFF2-40B4-BE49-F238E27FC236}">
                <a16:creationId xmlns:a16="http://schemas.microsoft.com/office/drawing/2014/main" id="{96BC260F-C839-FE4C-8F1F-3F6AFE31823F}"/>
              </a:ext>
            </a:extLst>
          </p:cNvPr>
          <p:cNvSpPr>
            <a:spLocks noGrp="1"/>
          </p:cNvSpPr>
          <p:nvPr>
            <p:ph type="sldNum" sz="quarter" idx="10"/>
          </p:nvPr>
        </p:nvSpPr>
        <p:spPr>
          <a:xfrm>
            <a:off x="4497940" y="6514110"/>
            <a:ext cx="3196119" cy="343890"/>
          </a:xfrm>
        </p:spPr>
        <p:txBody>
          <a:bodyPr/>
          <a:lstStyle/>
          <a:p>
            <a:pPr algn="ctr"/>
            <a:r>
              <a:rPr lang="de-DE" sz="900">
                <a:solidFill>
                  <a:srgbClr val="1C4D80"/>
                </a:solidFill>
              </a:rPr>
              <a:t>21.09.2021 | Zukunftswerkstatt Kommunen | </a:t>
            </a:r>
            <a:fld id="{AE5A8A3A-06FF-B842-8DA2-59DBB659AB4B}" type="slidenum">
              <a:rPr lang="de-DE" sz="900" b="1" smtClean="0">
                <a:solidFill>
                  <a:srgbClr val="1C4D80"/>
                </a:solidFill>
              </a:rPr>
              <a:pPr algn="ctr"/>
              <a:t>7</a:t>
            </a:fld>
            <a:endParaRPr lang="de-DE" sz="900" b="1">
              <a:solidFill>
                <a:srgbClr val="1C4D80"/>
              </a:solidFill>
            </a:endParaRPr>
          </a:p>
        </p:txBody>
      </p:sp>
      <p:pic>
        <p:nvPicPr>
          <p:cNvPr id="4" name="Graphic 4">
            <a:extLst>
              <a:ext uri="{FF2B5EF4-FFF2-40B4-BE49-F238E27FC236}">
                <a16:creationId xmlns:a16="http://schemas.microsoft.com/office/drawing/2014/main" id="{11EEFB29-D41D-44A7-A02E-7C1403581F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82050" y="2296774"/>
            <a:ext cx="2312780" cy="667828"/>
          </a:xfrm>
          <a:prstGeom prst="rect">
            <a:avLst/>
          </a:prstGeom>
        </p:spPr>
      </p:pic>
    </p:spTree>
    <p:extLst>
      <p:ext uri="{BB962C8B-B14F-4D97-AF65-F5344CB8AC3E}">
        <p14:creationId xmlns:p14="http://schemas.microsoft.com/office/powerpoint/2010/main" val="77845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8C22A89-8720-43BC-97EC-43DD37F519B0}"/>
              </a:ext>
            </a:extLst>
          </p:cNvPr>
          <p:cNvSpPr>
            <a:spLocks noGrp="1" noChangeArrowheads="1"/>
          </p:cNvSpPr>
          <p:nvPr>
            <p:ph type="body" sz="quarter" idx="11"/>
          </p:nvPr>
        </p:nvSpPr>
        <p:spPr bwMode="auto">
          <a:xfrm>
            <a:off x="1235075" y="1665873"/>
            <a:ext cx="10856281" cy="3829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fontAlgn="base">
              <a:buFont typeface="Arial" panose="020B0604020202020204" pitchFamily="34" charset="0"/>
              <a:buChar char="•"/>
            </a:pPr>
            <a:r>
              <a:rPr lang="de-DE" altLang="de-DE" sz="2400" dirty="0">
                <a:solidFill>
                  <a:srgbClr val="575756"/>
                </a:solidFill>
                <a:latin typeface="PT Sans"/>
              </a:rPr>
              <a:t>Ein Werkstatttreffen vor Ort bei einer Kommune/Jahr </a:t>
            </a:r>
          </a:p>
          <a:p>
            <a:pPr marL="342900" indent="-342900" fontAlgn="base">
              <a:buFont typeface="Arial" panose="020B0604020202020204" pitchFamily="34" charset="0"/>
              <a:buChar char="•"/>
            </a:pPr>
            <a:r>
              <a:rPr lang="de-DE" altLang="de-DE" sz="2400" dirty="0">
                <a:solidFill>
                  <a:srgbClr val="575756"/>
                </a:solidFill>
                <a:latin typeface="PT Sans"/>
              </a:rPr>
              <a:t>Jährlicher zweitägiger Fachdiskurs im vierten Quartal in Berlin </a:t>
            </a:r>
          </a:p>
          <a:p>
            <a:pPr marL="342900" indent="-342900" fontAlgn="base">
              <a:buFont typeface="Arial" panose="020B0604020202020204" pitchFamily="34" charset="0"/>
              <a:buChar char="•"/>
            </a:pPr>
            <a:r>
              <a:rPr lang="de-DE" altLang="de-DE" sz="2400" dirty="0">
                <a:solidFill>
                  <a:srgbClr val="575756"/>
                </a:solidFill>
                <a:latin typeface="PT Sans"/>
              </a:rPr>
              <a:t>Vier fachliche Online-Seminare pro Jahr (ab 2022) - offen für weitere Interessierte </a:t>
            </a:r>
          </a:p>
          <a:p>
            <a:pPr marL="342900" indent="-342900" fontAlgn="base">
              <a:buFont typeface="Arial" panose="020B0604020202020204" pitchFamily="34" charset="0"/>
              <a:buChar char="•"/>
            </a:pPr>
            <a:r>
              <a:rPr lang="de-DE" altLang="de-DE" sz="2400" dirty="0">
                <a:solidFill>
                  <a:srgbClr val="575756"/>
                </a:solidFill>
                <a:latin typeface="PT Sans"/>
              </a:rPr>
              <a:t>digitale thematische Austauschformate exklusiv für ZWK-Kommunen</a:t>
            </a:r>
          </a:p>
          <a:p>
            <a:pPr marL="342900" indent="-342900" fontAlgn="base">
              <a:buFont typeface="Arial" panose="020B0604020202020204" pitchFamily="34" charset="0"/>
              <a:buChar char="•"/>
            </a:pPr>
            <a:r>
              <a:rPr lang="de-DE" altLang="de-DE" sz="2400" dirty="0">
                <a:solidFill>
                  <a:srgbClr val="575756"/>
                </a:solidFill>
                <a:latin typeface="PT Sans"/>
              </a:rPr>
              <a:t>Zwischenevaluation voraussichtlich im Frühjahr 2023</a:t>
            </a:r>
          </a:p>
          <a:p>
            <a:pPr marL="342900" indent="-342900" fontAlgn="base">
              <a:buFont typeface="Arial" panose="020B0604020202020204" pitchFamily="34" charset="0"/>
              <a:buChar char="•"/>
            </a:pPr>
            <a:r>
              <a:rPr lang="de-DE" altLang="de-DE" sz="2400" dirty="0">
                <a:solidFill>
                  <a:srgbClr val="575756"/>
                </a:solidFill>
                <a:latin typeface="PT Sans"/>
              </a:rPr>
              <a:t>Abschlussevaluation </a:t>
            </a:r>
          </a:p>
        </p:txBody>
      </p:sp>
      <p:sp>
        <p:nvSpPr>
          <p:cNvPr id="8" name="Foliennummernplatzhalter 5">
            <a:extLst>
              <a:ext uri="{FF2B5EF4-FFF2-40B4-BE49-F238E27FC236}">
                <a16:creationId xmlns:a16="http://schemas.microsoft.com/office/drawing/2014/main" id="{37C72E00-5E6C-BE4D-A5B4-192CD2A6F4BB}"/>
              </a:ext>
            </a:extLst>
          </p:cNvPr>
          <p:cNvSpPr>
            <a:spLocks noGrp="1"/>
          </p:cNvSpPr>
          <p:nvPr>
            <p:ph type="sldNum" sz="quarter" idx="10"/>
          </p:nvPr>
        </p:nvSpPr>
        <p:spPr>
          <a:xfrm>
            <a:off x="4497940" y="6514110"/>
            <a:ext cx="3196119" cy="343890"/>
          </a:xfrm>
        </p:spPr>
        <p:txBody>
          <a:bodyPr/>
          <a:lstStyle/>
          <a:p>
            <a:pPr algn="ctr"/>
            <a:r>
              <a:rPr lang="de-DE" sz="900">
                <a:solidFill>
                  <a:srgbClr val="1C4D80"/>
                </a:solidFill>
              </a:rPr>
              <a:t>21.09.2021 | Zukunftswerkstatt Kommunen | </a:t>
            </a:r>
            <a:fld id="{AE5A8A3A-06FF-B842-8DA2-59DBB659AB4B}" type="slidenum">
              <a:rPr lang="de-DE" sz="900" b="1" smtClean="0">
                <a:solidFill>
                  <a:srgbClr val="1C4D80"/>
                </a:solidFill>
              </a:rPr>
              <a:pPr algn="ctr"/>
              <a:t>8</a:t>
            </a:fld>
            <a:endParaRPr lang="de-DE" sz="900" b="1">
              <a:solidFill>
                <a:srgbClr val="1C4D80"/>
              </a:solidFill>
            </a:endParaRPr>
          </a:p>
        </p:txBody>
      </p:sp>
      <p:sp>
        <p:nvSpPr>
          <p:cNvPr id="7" name="Titel 1">
            <a:extLst>
              <a:ext uri="{FF2B5EF4-FFF2-40B4-BE49-F238E27FC236}">
                <a16:creationId xmlns:a16="http://schemas.microsoft.com/office/drawing/2014/main" id="{0C417A87-005A-5944-BFDE-6ACF3B16C446}"/>
              </a:ext>
            </a:extLst>
          </p:cNvPr>
          <p:cNvSpPr>
            <a:spLocks noGrp="1"/>
          </p:cNvSpPr>
          <p:nvPr>
            <p:ph type="ctrTitle"/>
          </p:nvPr>
        </p:nvSpPr>
        <p:spPr>
          <a:xfrm>
            <a:off x="839788" y="386253"/>
            <a:ext cx="8132762" cy="874867"/>
          </a:xfrm>
        </p:spPr>
        <p:txBody>
          <a:bodyPr>
            <a:noAutofit/>
          </a:bodyPr>
          <a:lstStyle/>
          <a:p>
            <a:pPr marL="90488"/>
            <a:r>
              <a:rPr lang="de-DE">
                <a:solidFill>
                  <a:srgbClr val="1C4D80"/>
                </a:solidFill>
                <a:latin typeface="PT Sans" panose="020B0503020203020204" pitchFamily="34" charset="0"/>
              </a:rPr>
              <a:t>ZWK Meilensteine</a:t>
            </a:r>
          </a:p>
        </p:txBody>
      </p:sp>
    </p:spTree>
    <p:extLst>
      <p:ext uri="{BB962C8B-B14F-4D97-AF65-F5344CB8AC3E}">
        <p14:creationId xmlns:p14="http://schemas.microsoft.com/office/powerpoint/2010/main" val="47651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99073-91CA-D64F-B875-A369A4CF46A7}"/>
              </a:ext>
            </a:extLst>
          </p:cNvPr>
          <p:cNvSpPr>
            <a:spLocks noGrp="1"/>
          </p:cNvSpPr>
          <p:nvPr>
            <p:ph type="ctrTitle"/>
          </p:nvPr>
        </p:nvSpPr>
        <p:spPr>
          <a:xfrm>
            <a:off x="839788" y="380490"/>
            <a:ext cx="8185090" cy="827034"/>
          </a:xfrm>
        </p:spPr>
        <p:txBody>
          <a:bodyPr/>
          <a:lstStyle/>
          <a:p>
            <a:pPr marL="90488"/>
            <a:r>
              <a:rPr lang="de-DE">
                <a:solidFill>
                  <a:srgbClr val="1C4D80"/>
                </a:solidFill>
                <a:latin typeface="PT Sans" panose="020B0503020203020204" pitchFamily="34" charset="0"/>
              </a:rPr>
              <a:t>Abschluss</a:t>
            </a:r>
          </a:p>
        </p:txBody>
      </p:sp>
      <p:sp>
        <p:nvSpPr>
          <p:cNvPr id="7" name="Foliennummernplatzhalter 5">
            <a:extLst>
              <a:ext uri="{FF2B5EF4-FFF2-40B4-BE49-F238E27FC236}">
                <a16:creationId xmlns:a16="http://schemas.microsoft.com/office/drawing/2014/main" id="{48249E54-9872-6C42-AA15-889960D04130}"/>
              </a:ext>
            </a:extLst>
          </p:cNvPr>
          <p:cNvSpPr>
            <a:spLocks noGrp="1"/>
          </p:cNvSpPr>
          <p:nvPr>
            <p:ph type="sldNum" sz="quarter" idx="10"/>
          </p:nvPr>
        </p:nvSpPr>
        <p:spPr>
          <a:xfrm>
            <a:off x="4497940" y="6514110"/>
            <a:ext cx="3196119" cy="343890"/>
          </a:xfrm>
        </p:spPr>
        <p:txBody>
          <a:bodyPr/>
          <a:lstStyle/>
          <a:p>
            <a:pPr algn="ctr"/>
            <a:r>
              <a:rPr lang="de-DE" sz="900">
                <a:solidFill>
                  <a:srgbClr val="1C4D80"/>
                </a:solidFill>
              </a:rPr>
              <a:t>21.09.2021 | Zukunftswerkstatt Kommunen | </a:t>
            </a:r>
            <a:fld id="{AE5A8A3A-06FF-B842-8DA2-59DBB659AB4B}" type="slidenum">
              <a:rPr lang="de-DE" sz="900" b="1" dirty="0" smtClean="0">
                <a:solidFill>
                  <a:srgbClr val="1C4D80"/>
                </a:solidFill>
              </a:rPr>
              <a:pPr algn="ctr"/>
              <a:t>9</a:t>
            </a:fld>
            <a:endParaRPr lang="de-DE" sz="900" b="1">
              <a:solidFill>
                <a:srgbClr val="1C4D80"/>
              </a:solidFill>
            </a:endParaRPr>
          </a:p>
        </p:txBody>
      </p:sp>
      <p:pic>
        <p:nvPicPr>
          <p:cNvPr id="3" name="Picture 3">
            <a:extLst>
              <a:ext uri="{FF2B5EF4-FFF2-40B4-BE49-F238E27FC236}">
                <a16:creationId xmlns:a16="http://schemas.microsoft.com/office/drawing/2014/main" id="{A0BF45C9-620E-4D80-9C04-BF26D14EAAC5}"/>
              </a:ext>
            </a:extLst>
          </p:cNvPr>
          <p:cNvPicPr>
            <a:picLocks noChangeAspect="1"/>
          </p:cNvPicPr>
          <p:nvPr/>
        </p:nvPicPr>
        <p:blipFill>
          <a:blip r:embed="rId3"/>
          <a:stretch>
            <a:fillRect/>
          </a:stretch>
        </p:blipFill>
        <p:spPr>
          <a:xfrm>
            <a:off x="1708559" y="1127349"/>
            <a:ext cx="3835020" cy="4793116"/>
          </a:xfrm>
          <a:prstGeom prst="rect">
            <a:avLst/>
          </a:prstGeom>
        </p:spPr>
      </p:pic>
      <p:sp>
        <p:nvSpPr>
          <p:cNvPr id="4" name="TextBox 3">
            <a:extLst>
              <a:ext uri="{FF2B5EF4-FFF2-40B4-BE49-F238E27FC236}">
                <a16:creationId xmlns:a16="http://schemas.microsoft.com/office/drawing/2014/main" id="{C78650ED-C47B-43E9-B816-F36B2808C1AD}"/>
              </a:ext>
            </a:extLst>
          </p:cNvPr>
          <p:cNvSpPr txBox="1"/>
          <p:nvPr/>
        </p:nvSpPr>
        <p:spPr>
          <a:xfrm>
            <a:off x="6287815" y="2083677"/>
            <a:ext cx="527881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solidFill>
                  <a:srgbClr val="575756"/>
                </a:solidFill>
                <a:latin typeface="PT Sans"/>
              </a:rPr>
              <a:t>Weitere</a:t>
            </a:r>
            <a:r>
              <a:rPr lang="en-US" sz="2400" dirty="0">
                <a:solidFill>
                  <a:srgbClr val="575756"/>
                </a:solidFill>
                <a:latin typeface="PT Sans"/>
              </a:rPr>
              <a:t> </a:t>
            </a:r>
            <a:r>
              <a:rPr lang="en-US" sz="2400" dirty="0" err="1">
                <a:solidFill>
                  <a:srgbClr val="575756"/>
                </a:solidFill>
                <a:latin typeface="PT Sans"/>
              </a:rPr>
              <a:t>Kommune</a:t>
            </a:r>
            <a:r>
              <a:rPr lang="en-US" sz="2400" dirty="0">
                <a:solidFill>
                  <a:srgbClr val="575756"/>
                </a:solidFill>
                <a:latin typeface="PT Sans"/>
              </a:rPr>
              <a:t> </a:t>
            </a:r>
            <a:r>
              <a:rPr lang="en-US" sz="2400" dirty="0" err="1">
                <a:solidFill>
                  <a:srgbClr val="575756"/>
                </a:solidFill>
                <a:latin typeface="PT Sans"/>
              </a:rPr>
              <a:t>aus</a:t>
            </a:r>
            <a:r>
              <a:rPr lang="en-US" sz="2400" dirty="0">
                <a:solidFill>
                  <a:srgbClr val="575756"/>
                </a:solidFill>
                <a:latin typeface="PT Sans"/>
              </a:rPr>
              <a:t> </a:t>
            </a:r>
            <a:r>
              <a:rPr lang="en-US" sz="2400" dirty="0" err="1">
                <a:solidFill>
                  <a:srgbClr val="575756"/>
                </a:solidFill>
                <a:latin typeface="PT Sans"/>
              </a:rPr>
              <a:t>Ihrem</a:t>
            </a:r>
            <a:r>
              <a:rPr lang="en-US" sz="2400" dirty="0">
                <a:solidFill>
                  <a:srgbClr val="575756"/>
                </a:solidFill>
                <a:latin typeface="PT Sans"/>
              </a:rPr>
              <a:t> </a:t>
            </a:r>
            <a:r>
              <a:rPr lang="en-US" sz="2400" dirty="0" err="1">
                <a:solidFill>
                  <a:srgbClr val="575756"/>
                </a:solidFill>
                <a:latin typeface="PT Sans"/>
              </a:rPr>
              <a:t>Bundesland</a:t>
            </a:r>
            <a:r>
              <a:rPr lang="en-US" sz="2400" dirty="0">
                <a:solidFill>
                  <a:srgbClr val="575756"/>
                </a:solidFill>
                <a:latin typeface="PT Sans"/>
              </a:rPr>
              <a:t>:</a:t>
            </a:r>
          </a:p>
          <a:p>
            <a:endParaRPr lang="en-US" sz="2400" dirty="0">
              <a:solidFill>
                <a:srgbClr val="575756"/>
              </a:solidFill>
              <a:latin typeface="PT Sans"/>
            </a:endParaRPr>
          </a:p>
          <a:p>
            <a:r>
              <a:rPr lang="en-US" sz="2400" dirty="0">
                <a:solidFill>
                  <a:srgbClr val="575756"/>
                </a:solidFill>
                <a:latin typeface="PT Sans"/>
              </a:rPr>
              <a:t>Stadt Frankfurt am Main</a:t>
            </a:r>
          </a:p>
          <a:p>
            <a:endParaRPr lang="en-US" sz="2400" dirty="0">
              <a:solidFill>
                <a:srgbClr val="575756"/>
              </a:solidFill>
              <a:latin typeface="PT Sans"/>
            </a:endParaRPr>
          </a:p>
        </p:txBody>
      </p:sp>
      <p:sp>
        <p:nvSpPr>
          <p:cNvPr id="5" name="TextBox 4">
            <a:extLst>
              <a:ext uri="{FF2B5EF4-FFF2-40B4-BE49-F238E27FC236}">
                <a16:creationId xmlns:a16="http://schemas.microsoft.com/office/drawing/2014/main" id="{99A8B6C5-6D32-4097-A09D-32A22250595E}"/>
              </a:ext>
            </a:extLst>
          </p:cNvPr>
          <p:cNvSpPr txBox="1"/>
          <p:nvPr/>
        </p:nvSpPr>
        <p:spPr>
          <a:xfrm>
            <a:off x="6222123" y="4790090"/>
            <a:ext cx="488468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PT Sans"/>
                <a:hlinkClick r:id="rId4"/>
              </a:rPr>
              <a:t>www.zukunftswerkstatt-kommunen.de</a:t>
            </a:r>
            <a:r>
              <a:rPr lang="en-US" sz="2000">
                <a:latin typeface="PT Sans"/>
              </a:rPr>
              <a:t> </a:t>
            </a:r>
            <a:endParaRPr lang="en-US" sz="2000">
              <a:cs typeface="Calibri"/>
            </a:endParaRPr>
          </a:p>
        </p:txBody>
      </p:sp>
    </p:spTree>
    <p:extLst>
      <p:ext uri="{BB962C8B-B14F-4D97-AF65-F5344CB8AC3E}">
        <p14:creationId xmlns:p14="http://schemas.microsoft.com/office/powerpoint/2010/main" val="241400986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0968eb-3caa-417f-89ec-a39219c5e203">
      <UserInfo>
        <DisplayName>Christina Haaf</DisplayName>
        <AccountId>44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59F026B2C061A46B87E17A02A5C02B9" ma:contentTypeVersion="10" ma:contentTypeDescription="Ein neues Dokument erstellen." ma:contentTypeScope="" ma:versionID="890ebfb4b38c037fe87f11b882d52920">
  <xsd:schema xmlns:xsd="http://www.w3.org/2001/XMLSchema" xmlns:xs="http://www.w3.org/2001/XMLSchema" xmlns:p="http://schemas.microsoft.com/office/2006/metadata/properties" xmlns:ns2="8d1345ee-e41e-4161-852d-1909e3170507" xmlns:ns3="c20968eb-3caa-417f-89ec-a39219c5e203" targetNamespace="http://schemas.microsoft.com/office/2006/metadata/properties" ma:root="true" ma:fieldsID="75b1586f0ae7a46ff050c9fc114f8d8d" ns2:_="" ns3:_="">
    <xsd:import namespace="8d1345ee-e41e-4161-852d-1909e3170507"/>
    <xsd:import namespace="c20968eb-3caa-417f-89ec-a39219c5e2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345ee-e41e-4161-852d-1909e31705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0968eb-3caa-417f-89ec-a39219c5e203"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2FB94C-299C-40F6-9290-F5046E9EAF1F}">
  <ds:schemaRefs>
    <ds:schemaRef ds:uri="c20968eb-3caa-417f-89ec-a39219c5e20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2B622F9-2B40-49A1-9B4E-91FAB8831AC2}">
  <ds:schemaRefs>
    <ds:schemaRef ds:uri="8d1345ee-e41e-4161-852d-1909e3170507"/>
    <ds:schemaRef ds:uri="c20968eb-3caa-417f-89ec-a39219c5e2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137BF6-4A98-48B1-A15C-5D4908FC23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976</Words>
  <Application>Microsoft Office PowerPoint</Application>
  <PresentationFormat>Breitbild</PresentationFormat>
  <Paragraphs>169</Paragraphs>
  <Slides>10</Slides>
  <Notes>10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10</vt:i4>
      </vt:variant>
    </vt:vector>
  </HeadingPairs>
  <TitlesOfParts>
    <vt:vector size="19" baseType="lpstr">
      <vt:lpstr>Arial</vt:lpstr>
      <vt:lpstr>Arial,Sans-Serif</vt:lpstr>
      <vt:lpstr>BundesSans</vt:lpstr>
      <vt:lpstr>BundesSans Office</vt:lpstr>
      <vt:lpstr>BundesSerif Office</vt:lpstr>
      <vt:lpstr>Calibri</vt:lpstr>
      <vt:lpstr>PT Sans</vt:lpstr>
      <vt:lpstr>Segoe UI</vt:lpstr>
      <vt:lpstr>Office</vt:lpstr>
      <vt:lpstr>Zukunftswerkstatt Kommunen – Attraktiv im Wandel</vt:lpstr>
      <vt:lpstr>PowerPoint-Präsentation</vt:lpstr>
      <vt:lpstr>PowerPoint-Präsentation</vt:lpstr>
      <vt:lpstr>PowerPoint-Präsentation</vt:lpstr>
      <vt:lpstr>Das neue Modellprojekt im Überblick (2/2)</vt:lpstr>
      <vt:lpstr>PowerPoint-Präsentation</vt:lpstr>
      <vt:lpstr>Die nächsten Schritte  </vt:lpstr>
      <vt:lpstr>ZWK Meilensteine</vt:lpstr>
      <vt:lpstr>Abschluss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Mathias Rausch</dc:creator>
  <cp:lastModifiedBy>Hedwig Diekwisch</cp:lastModifiedBy>
  <cp:revision>2</cp:revision>
  <dcterms:created xsi:type="dcterms:W3CDTF">2021-07-15T13:18:38Z</dcterms:created>
  <dcterms:modified xsi:type="dcterms:W3CDTF">2021-09-20T13:12:58Z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0x010100F59F026B2C061A46B87E17A02A5C02B9</vt:lpwstr>
  </property>
</Properties>
</file>